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63" r:id="rId7"/>
    <p:sldId id="261" r:id="rId8"/>
    <p:sldId id="264" r:id="rId9"/>
    <p:sldId id="265" r:id="rId10"/>
    <p:sldId id="266" r:id="rId11"/>
    <p:sldId id="268" r:id="rId12"/>
    <p:sldId id="270" r:id="rId13"/>
    <p:sldId id="280" r:id="rId14"/>
    <p:sldId id="283" r:id="rId15"/>
    <p:sldId id="275" r:id="rId16"/>
    <p:sldId id="274" r:id="rId17"/>
    <p:sldId id="273" r:id="rId18"/>
    <p:sldId id="272" r:id="rId19"/>
    <p:sldId id="271" r:id="rId20"/>
    <p:sldId id="284" r:id="rId21"/>
    <p:sldId id="281" r:id="rId22"/>
    <p:sldId id="282"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32" autoAdjust="0"/>
  </p:normalViewPr>
  <p:slideViewPr>
    <p:cSldViewPr snapToGrid="0">
      <p:cViewPr>
        <p:scale>
          <a:sx n="90" d="100"/>
          <a:sy n="90" d="100"/>
        </p:scale>
        <p:origin x="398" y="-2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7/3/2022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7/3/2022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7/3/2022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0.png"/><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42.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41.png"/><Relationship Id="rId5" Type="http://schemas.openxmlformats.org/officeDocument/2006/relationships/slideLayout" Target="../slideLayouts/slideLayout6.xml"/><Relationship Id="rId4" Type="http://schemas.openxmlformats.org/officeDocument/2006/relationships/video" Target="../media/media3.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a-IR" dirty="0" smtClean="0">
                <a:solidFill>
                  <a:srgbClr val="002060"/>
                </a:solidFill>
                <a:cs typeface="B Nazanin" panose="00000400000000000000" pitchFamily="2" charset="-78"/>
              </a:rPr>
              <a:t>پروژه عملی </a:t>
            </a:r>
            <a:r>
              <a:rPr lang="fa-IR" dirty="0" smtClean="0">
                <a:solidFill>
                  <a:srgbClr val="002060"/>
                </a:solidFill>
                <a:cs typeface="B Nazanin" panose="00000400000000000000" pitchFamily="2" charset="-78"/>
              </a:rPr>
              <a:t>مقدمه </a:t>
            </a:r>
            <a:r>
              <a:rPr lang="fa-IR" dirty="0" smtClean="0">
                <a:solidFill>
                  <a:srgbClr val="002060"/>
                </a:solidFill>
                <a:cs typeface="B Nazanin" panose="00000400000000000000" pitchFamily="2" charset="-78"/>
              </a:rPr>
              <a:t>ای بر رباتیک</a:t>
            </a:r>
            <a:endParaRPr lang="en-US" dirty="0">
              <a:solidFill>
                <a:srgbClr val="002060"/>
              </a:solidFill>
              <a:cs typeface="B Nazanin" panose="00000400000000000000" pitchFamily="2" charset="-78"/>
            </a:endParaRPr>
          </a:p>
        </p:txBody>
      </p:sp>
      <p:sp>
        <p:nvSpPr>
          <p:cNvPr id="3" name="Subtitle 2"/>
          <p:cNvSpPr>
            <a:spLocks noGrp="1"/>
          </p:cNvSpPr>
          <p:nvPr>
            <p:ph type="subTitle" idx="1"/>
          </p:nvPr>
        </p:nvSpPr>
        <p:spPr/>
        <p:txBody>
          <a:bodyPr/>
          <a:lstStyle/>
          <a:p>
            <a:r>
              <a:rPr lang="fa-IR" dirty="0" smtClean="0">
                <a:cs typeface="B Nazanin" panose="00000400000000000000" pitchFamily="2" charset="-78"/>
              </a:rPr>
              <a:t>استاد: دکتر شریفی</a:t>
            </a:r>
          </a:p>
          <a:p>
            <a:r>
              <a:rPr lang="fa-IR" dirty="0" smtClean="0">
                <a:cs typeface="B Nazanin" panose="00000400000000000000" pitchFamily="2" charset="-78"/>
              </a:rPr>
              <a:t>اعضای گروه: سینا ربیعی، علی بهمنیار، فروغ افخمی، سمیرا سلجوقی</a:t>
            </a:r>
            <a:endParaRPr lang="en-US" dirty="0">
              <a:cs typeface="B Nazanin" panose="00000400000000000000" pitchFamily="2" charset="-78"/>
            </a:endParaRPr>
          </a:p>
        </p:txBody>
      </p:sp>
    </p:spTree>
    <p:extLst>
      <p:ext uri="{BB962C8B-B14F-4D97-AF65-F5344CB8AC3E}">
        <p14:creationId xmlns:p14="http://schemas.microsoft.com/office/powerpoint/2010/main" val="380562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0242"/>
          </a:xfrm>
        </p:spPr>
        <p:txBody>
          <a:bodyPr/>
          <a:lstStyle/>
          <a:p>
            <a:pPr algn="r" rtl="1"/>
            <a:r>
              <a:rPr lang="fa-IR" dirty="0" smtClean="0">
                <a:solidFill>
                  <a:srgbClr val="002060"/>
                </a:solidFill>
                <a:cs typeface="B Nazanin" panose="00000400000000000000" pitchFamily="2" charset="-78"/>
              </a:rPr>
              <a:t>مراحل ساخت ربات:</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700780" y="1401905"/>
            <a:ext cx="8596668" cy="4272064"/>
          </a:xfrm>
        </p:spPr>
        <p:txBody>
          <a:bodyPr>
            <a:normAutofit/>
          </a:bodyPr>
          <a:lstStyle/>
          <a:p>
            <a:pPr algn="r" rtl="1"/>
            <a:r>
              <a:rPr lang="fa-IR" dirty="0" smtClean="0">
                <a:cs typeface="B Nazanin" panose="00000400000000000000" pitchFamily="2" charset="-78"/>
              </a:rPr>
              <a:t>برش دادن شفت ها و پیچ متری به مقدار نیاز</a:t>
            </a:r>
          </a:p>
          <a:p>
            <a:pPr algn="r" rtl="1"/>
            <a:r>
              <a:rPr lang="fa-IR" dirty="0" smtClean="0">
                <a:cs typeface="B Nazanin" panose="00000400000000000000" pitchFamily="2" charset="-78"/>
              </a:rPr>
              <a:t>سمباده </a:t>
            </a:r>
            <a:r>
              <a:rPr lang="fa-IR" dirty="0" smtClean="0">
                <a:cs typeface="B Nazanin" panose="00000400000000000000" pitchFamily="2" charset="-78"/>
              </a:rPr>
              <a:t>زدن محل اتصالات بلبرینگ ها</a:t>
            </a:r>
          </a:p>
          <a:p>
            <a:pPr algn="r" rtl="1"/>
            <a:r>
              <a:rPr lang="fa-IR" dirty="0" smtClean="0">
                <a:cs typeface="B Nazanin" panose="00000400000000000000" pitchFamily="2" charset="-78"/>
              </a:rPr>
              <a:t>پرس کردن شفت ها و بلبرینگ ها </a:t>
            </a:r>
          </a:p>
          <a:p>
            <a:pPr algn="r" rtl="1"/>
            <a:r>
              <a:rPr lang="fa-IR" dirty="0" smtClean="0">
                <a:cs typeface="B Nazanin" panose="00000400000000000000" pitchFamily="2" charset="-78"/>
              </a:rPr>
              <a:t>اتصال قطعات بیس ربات با پیچ متری</a:t>
            </a:r>
            <a:endParaRPr lang="fa-IR" dirty="0">
              <a:cs typeface="B Nazanin" panose="00000400000000000000" pitchFamily="2" charset="-78"/>
            </a:endParaRPr>
          </a:p>
          <a:p>
            <a:pPr algn="r" rtl="1"/>
            <a:r>
              <a:rPr lang="fa-IR" dirty="0" smtClean="0">
                <a:cs typeface="B Nazanin" panose="00000400000000000000" pitchFamily="2" charset="-78"/>
              </a:rPr>
              <a:t>اتصال لینک ها  مطابق طراحی </a:t>
            </a:r>
          </a:p>
          <a:p>
            <a:pPr algn="r" rtl="1">
              <a:buFont typeface="Arial" charset="0"/>
              <a:buChar char="•"/>
            </a:pPr>
            <a:r>
              <a:rPr lang="fa-IR" dirty="0" smtClean="0">
                <a:cs typeface="B Nazanin" panose="00000400000000000000" pitchFamily="2" charset="-78"/>
              </a:rPr>
              <a:t>به دلیل اینکه در پرینت قطعات حدود 0.1-0.3 میلی متر ممکن است خطا داشته باشیم، می توان در صورت نیاز از </a:t>
            </a:r>
            <a:r>
              <a:rPr lang="fa-IR" dirty="0" smtClean="0">
                <a:cs typeface="B Nazanin" panose="00000400000000000000" pitchFamily="2" charset="-78"/>
              </a:rPr>
              <a:t>سمباده </a:t>
            </a:r>
            <a:r>
              <a:rPr lang="fa-IR" dirty="0" smtClean="0">
                <a:cs typeface="B Nazanin" panose="00000400000000000000" pitchFamily="2" charset="-78"/>
              </a:rPr>
              <a:t>یا چسب (</a:t>
            </a:r>
            <a:r>
              <a:rPr lang="fa-IR" dirty="0">
                <a:cs typeface="B Nazanin" panose="00000400000000000000" pitchFamily="2" charset="-78"/>
              </a:rPr>
              <a:t>برای از بین بردن </a:t>
            </a:r>
            <a:r>
              <a:rPr lang="fa-IR" dirty="0" smtClean="0">
                <a:cs typeface="B Nazanin" panose="00000400000000000000" pitchFamily="2" charset="-78"/>
              </a:rPr>
              <a:t>لقی) استفاده کرد.</a:t>
            </a:r>
          </a:p>
        </p:txBody>
      </p:sp>
    </p:spTree>
    <p:extLst>
      <p:ext uri="{BB962C8B-B14F-4D97-AF65-F5344CB8AC3E}">
        <p14:creationId xmlns:p14="http://schemas.microsoft.com/office/powerpoint/2010/main" val="10856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0242"/>
          </a:xfrm>
        </p:spPr>
        <p:txBody>
          <a:bodyPr/>
          <a:lstStyle/>
          <a:p>
            <a:pPr algn="r" rtl="1"/>
            <a:r>
              <a:rPr lang="fa-IR" dirty="0">
                <a:solidFill>
                  <a:srgbClr val="002060"/>
                </a:solidFill>
                <a:cs typeface="B Nazanin" panose="00000400000000000000" pitchFamily="2" charset="-78"/>
              </a:rPr>
              <a:t>مراحل ساخت ربات:</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319843"/>
            <a:ext cx="8596668" cy="403449"/>
          </a:xfrm>
        </p:spPr>
        <p:txBody>
          <a:bodyPr>
            <a:normAutofit/>
          </a:bodyPr>
          <a:lstStyle/>
          <a:p>
            <a:pPr algn="r" rtl="1"/>
            <a:r>
              <a:rPr lang="fa-IR" dirty="0">
                <a:cs typeface="B Nazanin" panose="00000400000000000000" pitchFamily="2" charset="-78"/>
              </a:rPr>
              <a:t>در ادامه تصاویری از مراحل آماده سازی و ساخت ربات مشاهده می کنید:</a:t>
            </a:r>
          </a:p>
          <a:p>
            <a:pPr algn="r" rtl="1"/>
            <a:endParaRPr lang="fa-IR" dirty="0" smtClean="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57" y="2035835"/>
            <a:ext cx="4083170" cy="30623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316" y="2035835"/>
            <a:ext cx="4163686" cy="3122764"/>
          </a:xfrm>
          <a:prstGeom prst="rect">
            <a:avLst/>
          </a:prstGeom>
        </p:spPr>
      </p:pic>
      <p:sp>
        <p:nvSpPr>
          <p:cNvPr id="7" name="TextBox 6"/>
          <p:cNvSpPr txBox="1"/>
          <p:nvPr/>
        </p:nvSpPr>
        <p:spPr>
          <a:xfrm>
            <a:off x="2068067" y="5410755"/>
            <a:ext cx="5124092" cy="523220"/>
          </a:xfrm>
          <a:prstGeom prst="rect">
            <a:avLst/>
          </a:prstGeom>
          <a:noFill/>
        </p:spPr>
        <p:txBody>
          <a:bodyPr wrap="square" rtlCol="0">
            <a:spAutoFit/>
          </a:bodyPr>
          <a:lstStyle/>
          <a:p>
            <a:pPr algn="ctr" rtl="1"/>
            <a:r>
              <a:rPr lang="fa-IR" sz="2800" dirty="0" smtClean="0">
                <a:cs typeface="B Nazanin" panose="00000400000000000000" pitchFamily="2" charset="-78"/>
              </a:rPr>
              <a:t>سمباده زدن و اتصال شفت ها و بلبرینگ ها</a:t>
            </a:r>
            <a:endParaRPr lang="en-US" sz="2800" dirty="0">
              <a:cs typeface="B Nazanin" panose="00000400000000000000" pitchFamily="2" charset="-78"/>
            </a:endParaRPr>
          </a:p>
        </p:txBody>
      </p:sp>
    </p:spTree>
    <p:extLst>
      <p:ext uri="{BB962C8B-B14F-4D97-AF65-F5344CB8AC3E}">
        <p14:creationId xmlns:p14="http://schemas.microsoft.com/office/powerpoint/2010/main" val="269222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0242"/>
          </a:xfrm>
        </p:spPr>
        <p:txBody>
          <a:bodyPr/>
          <a:lstStyle/>
          <a:p>
            <a:pPr algn="r" rtl="1"/>
            <a:r>
              <a:rPr lang="fa-IR" dirty="0">
                <a:solidFill>
                  <a:srgbClr val="002060"/>
                </a:solidFill>
                <a:cs typeface="B Nazanin" panose="00000400000000000000" pitchFamily="2" charset="-78"/>
              </a:rPr>
              <a:t>مراحل ساخت ربات:</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8054" y="1440612"/>
            <a:ext cx="2928308" cy="39044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16" y="1440612"/>
            <a:ext cx="5072331" cy="3804248"/>
          </a:xfrm>
          <a:prstGeom prst="rect">
            <a:avLst/>
          </a:prstGeom>
        </p:spPr>
      </p:pic>
      <p:sp>
        <p:nvSpPr>
          <p:cNvPr id="8" name="TextBox 7"/>
          <p:cNvSpPr txBox="1"/>
          <p:nvPr/>
        </p:nvSpPr>
        <p:spPr>
          <a:xfrm>
            <a:off x="2104846" y="5465792"/>
            <a:ext cx="5193103" cy="523220"/>
          </a:xfrm>
          <a:prstGeom prst="rect">
            <a:avLst/>
          </a:prstGeom>
          <a:noFill/>
        </p:spPr>
        <p:txBody>
          <a:bodyPr wrap="square" rtlCol="0">
            <a:spAutoFit/>
          </a:bodyPr>
          <a:lstStyle/>
          <a:p>
            <a:pPr algn="ctr" rtl="1"/>
            <a:r>
              <a:rPr lang="fa-IR" sz="2800" dirty="0" smtClean="0">
                <a:cs typeface="B Nazanin" panose="00000400000000000000" pitchFamily="2" charset="-78"/>
              </a:rPr>
              <a:t>اتصال بلبرینگ ها و کامل کردن لینک ها</a:t>
            </a:r>
            <a:endParaRPr lang="en-US" sz="2800" dirty="0">
              <a:cs typeface="B Nazanin" panose="00000400000000000000" pitchFamily="2" charset="-78"/>
            </a:endParaRPr>
          </a:p>
        </p:txBody>
      </p:sp>
    </p:spTree>
    <p:extLst>
      <p:ext uri="{BB962C8B-B14F-4D97-AF65-F5344CB8AC3E}">
        <p14:creationId xmlns:p14="http://schemas.microsoft.com/office/powerpoint/2010/main" val="348208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0242"/>
          </a:xfrm>
        </p:spPr>
        <p:txBody>
          <a:bodyPr/>
          <a:lstStyle/>
          <a:p>
            <a:pPr algn="r" rtl="1"/>
            <a:r>
              <a:rPr lang="fa-IR" dirty="0">
                <a:solidFill>
                  <a:srgbClr val="002060"/>
                </a:solidFill>
                <a:cs typeface="B Nazanin" panose="00000400000000000000" pitchFamily="2" charset="-78"/>
              </a:rPr>
              <a:t>مراحل ساخت ربات:</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23" y="1483744"/>
            <a:ext cx="5041025" cy="37807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042" y="1406106"/>
            <a:ext cx="2893804" cy="3858405"/>
          </a:xfrm>
          <a:prstGeom prst="rect">
            <a:avLst/>
          </a:prstGeom>
        </p:spPr>
      </p:pic>
      <p:sp>
        <p:nvSpPr>
          <p:cNvPr id="6" name="TextBox 5"/>
          <p:cNvSpPr txBox="1"/>
          <p:nvPr/>
        </p:nvSpPr>
        <p:spPr>
          <a:xfrm>
            <a:off x="2510288" y="5428412"/>
            <a:ext cx="4528868" cy="523220"/>
          </a:xfrm>
          <a:prstGeom prst="rect">
            <a:avLst/>
          </a:prstGeom>
          <a:noFill/>
        </p:spPr>
        <p:txBody>
          <a:bodyPr wrap="square" rtlCol="0">
            <a:spAutoFit/>
          </a:bodyPr>
          <a:lstStyle/>
          <a:p>
            <a:pPr algn="ctr" rtl="1"/>
            <a:r>
              <a:rPr lang="fa-IR" sz="2800" dirty="0" smtClean="0">
                <a:cs typeface="B Nazanin" panose="00000400000000000000" pitchFamily="2" charset="-78"/>
              </a:rPr>
              <a:t>برش زدن پیچ متری ها و شفت ها</a:t>
            </a:r>
            <a:endParaRPr lang="en-US" sz="2800" dirty="0">
              <a:cs typeface="B Nazanin" panose="00000400000000000000" pitchFamily="2" charset="-78"/>
            </a:endParaRPr>
          </a:p>
        </p:txBody>
      </p:sp>
    </p:spTree>
    <p:extLst>
      <p:ext uri="{BB962C8B-B14F-4D97-AF65-F5344CB8AC3E}">
        <p14:creationId xmlns:p14="http://schemas.microsoft.com/office/powerpoint/2010/main" val="159839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1230"/>
          </a:xfrm>
        </p:spPr>
        <p:txBody>
          <a:bodyPr/>
          <a:lstStyle/>
          <a:p>
            <a:pPr algn="r" rtl="1"/>
            <a:r>
              <a:rPr lang="fa-IR" dirty="0" smtClean="0">
                <a:solidFill>
                  <a:srgbClr val="002060"/>
                </a:solidFill>
                <a:cs typeface="B Nazanin" panose="00000400000000000000" pitchFamily="2" charset="-78"/>
              </a:rPr>
              <a:t>مراحل ساخت ربات</a:t>
            </a:r>
            <a:r>
              <a:rPr lang="fa-IR" dirty="0">
                <a:solidFill>
                  <a:srgbClr val="002060"/>
                </a:solidFill>
                <a:cs typeface="B Nazanin" panose="00000400000000000000" pitchFamily="2" charset="-78"/>
              </a:rPr>
              <a: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264" y="1345720"/>
            <a:ext cx="3724456" cy="496594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989"/>
          <a:stretch/>
        </p:blipFill>
        <p:spPr>
          <a:xfrm>
            <a:off x="5081882" y="1345720"/>
            <a:ext cx="3501402" cy="4965940"/>
          </a:xfrm>
          <a:prstGeom prst="rect">
            <a:avLst/>
          </a:prstGeom>
        </p:spPr>
      </p:pic>
    </p:spTree>
    <p:extLst>
      <p:ext uri="{BB962C8B-B14F-4D97-AF65-F5344CB8AC3E}">
        <p14:creationId xmlns:p14="http://schemas.microsoft.com/office/powerpoint/2010/main" val="39663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0242"/>
          </a:xfrm>
        </p:spPr>
        <p:txBody>
          <a:bodyPr/>
          <a:lstStyle/>
          <a:p>
            <a:pPr algn="r" rtl="1"/>
            <a:r>
              <a:rPr lang="fa-IR" dirty="0" smtClean="0">
                <a:solidFill>
                  <a:srgbClr val="002060"/>
                </a:solidFill>
                <a:cs typeface="B Nazanin" panose="00000400000000000000" pitchFamily="2" charset="-78"/>
              </a:rPr>
              <a:t>مراحل طراحی کنترل کننده:</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319844"/>
            <a:ext cx="8596668" cy="1329572"/>
          </a:xfrm>
        </p:spPr>
        <p:txBody>
          <a:bodyPr>
            <a:normAutofit/>
          </a:bodyPr>
          <a:lstStyle/>
          <a:p>
            <a:pPr algn="just" rtl="1"/>
            <a:r>
              <a:rPr lang="fa-IR" dirty="0" smtClean="0">
                <a:cs typeface="B Nazanin" panose="00000400000000000000" pitchFamily="2" charset="-78"/>
              </a:rPr>
              <a:t>می خواهیم یک کنترل کننده </a:t>
            </a:r>
            <a:r>
              <a:rPr lang="en-US" dirty="0" smtClean="0">
                <a:cs typeface="B Nazanin" panose="00000400000000000000" pitchFamily="2" charset="-78"/>
              </a:rPr>
              <a:t>error_based</a:t>
            </a:r>
            <a:r>
              <a:rPr lang="fa-IR" dirty="0" smtClean="0">
                <a:cs typeface="B Nazanin" panose="00000400000000000000" pitchFamily="2" charset="-78"/>
              </a:rPr>
              <a:t> برای ربات با استفاده از سیمولینک متلب طراحی کنیم. به این منظور ابتدا لازم است تا</a:t>
            </a:r>
            <a:r>
              <a:rPr lang="en-US" dirty="0" smtClean="0">
                <a:cs typeface="B Nazanin" panose="00000400000000000000" pitchFamily="2" charset="-78"/>
              </a:rPr>
              <a:t> </a:t>
            </a:r>
            <a:r>
              <a:rPr lang="fa-IR" dirty="0" smtClean="0">
                <a:cs typeface="B Nazanin" panose="00000400000000000000" pitchFamily="2" charset="-78"/>
              </a:rPr>
              <a:t>دو پکیج  </a:t>
            </a:r>
            <a:r>
              <a:rPr lang="en-US" dirty="0" smtClean="0">
                <a:cs typeface="B Nazanin" panose="00000400000000000000" pitchFamily="2" charset="-78"/>
              </a:rPr>
              <a:t>MATLAB support package for Arduino</a:t>
            </a:r>
            <a:r>
              <a:rPr lang="fa-IR" dirty="0" smtClean="0">
                <a:cs typeface="B Nazanin" panose="00000400000000000000" pitchFamily="2" charset="-78"/>
              </a:rPr>
              <a:t> و </a:t>
            </a:r>
            <a:r>
              <a:rPr lang="en-US" dirty="0">
                <a:cs typeface="B Nazanin" panose="00000400000000000000" pitchFamily="2" charset="-78"/>
              </a:rPr>
              <a:t>support package for </a:t>
            </a:r>
            <a:r>
              <a:rPr lang="en-US" dirty="0" smtClean="0">
                <a:cs typeface="B Nazanin" panose="00000400000000000000" pitchFamily="2" charset="-78"/>
              </a:rPr>
              <a:t>Arduino</a:t>
            </a:r>
            <a:r>
              <a:rPr lang="fa-IR" dirty="0" smtClean="0">
                <a:cs typeface="B Nazanin" panose="00000400000000000000" pitchFamily="2" charset="-78"/>
              </a:rPr>
              <a:t> </a:t>
            </a:r>
            <a:r>
              <a:rPr lang="en-US" dirty="0" smtClean="0">
                <a:cs typeface="B Nazanin" panose="00000400000000000000" pitchFamily="2" charset="-78"/>
              </a:rPr>
              <a:t>Simulink </a:t>
            </a:r>
            <a:r>
              <a:rPr lang="fa-IR" dirty="0" smtClean="0">
                <a:cs typeface="B Nazanin" panose="00000400000000000000" pitchFamily="2" charset="-78"/>
              </a:rPr>
              <a:t> را نصب کرده و سپس از بلوک های موجود در آن برای </a:t>
            </a:r>
            <a:r>
              <a:rPr lang="fa-IR" dirty="0" smtClean="0">
                <a:cs typeface="B Nazanin" panose="00000400000000000000" pitchFamily="2" charset="-78"/>
              </a:rPr>
              <a:t>برنامه ریزی برد استفاده می شود.</a:t>
            </a:r>
            <a:endParaRPr lang="fa-IR" dirty="0" smtClean="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649417"/>
            <a:ext cx="5542311" cy="31627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8316" y="2830796"/>
            <a:ext cx="2486025" cy="2981325"/>
          </a:xfrm>
          <a:prstGeom prst="rect">
            <a:avLst/>
          </a:prstGeom>
        </p:spPr>
      </p:pic>
    </p:spTree>
    <p:extLst>
      <p:ext uri="{BB962C8B-B14F-4D97-AF65-F5344CB8AC3E}">
        <p14:creationId xmlns:p14="http://schemas.microsoft.com/office/powerpoint/2010/main" val="81785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11" y="293077"/>
            <a:ext cx="8596668" cy="543685"/>
          </a:xfrm>
        </p:spPr>
        <p:txBody>
          <a:bodyPr>
            <a:normAutofit fontScale="90000"/>
          </a:bodyPr>
          <a:lstStyle/>
          <a:p>
            <a:pPr algn="r" rtl="1"/>
            <a:r>
              <a:rPr lang="fa-IR" dirty="0">
                <a:solidFill>
                  <a:srgbClr val="002060"/>
                </a:solidFill>
                <a:cs typeface="B Nazanin" panose="00000400000000000000" pitchFamily="2" charset="-78"/>
              </a:rPr>
              <a:t>مراحل طراحی کنترل کننده:</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315745" y="836762"/>
            <a:ext cx="9296400" cy="2076975"/>
          </a:xfrm>
        </p:spPr>
        <p:txBody>
          <a:bodyPr>
            <a:normAutofit lnSpcReduction="10000"/>
          </a:bodyPr>
          <a:lstStyle/>
          <a:p>
            <a:pPr algn="r" rtl="1"/>
            <a:r>
              <a:rPr lang="fa-IR" dirty="0" smtClean="0">
                <a:cs typeface="B Nazanin" panose="00000400000000000000" pitchFamily="2" charset="-78"/>
              </a:rPr>
              <a:t>بعد از آنکه موفق شدیم ارتباط متلب  با برد آردوینو را برقرار کنیم، بلوک دیاگرام کنترلر </a:t>
            </a:r>
            <a:r>
              <a:rPr lang="en-US" dirty="0" smtClean="0">
                <a:cs typeface="B Nazanin" panose="00000400000000000000" pitchFamily="2" charset="-78"/>
              </a:rPr>
              <a:t>error_based</a:t>
            </a:r>
            <a:r>
              <a:rPr lang="fa-IR" dirty="0" smtClean="0">
                <a:cs typeface="B Nazanin" panose="00000400000000000000" pitchFamily="2" charset="-78"/>
              </a:rPr>
              <a:t> که مطابق شکل زیر می باشد را طراحی می کنیم:</a:t>
            </a:r>
            <a:r>
              <a:rPr lang="en-US" dirty="0" smtClean="0">
                <a:cs typeface="B Nazanin" panose="00000400000000000000" pitchFamily="2" charset="-78"/>
              </a:rPr>
              <a:t> </a:t>
            </a:r>
          </a:p>
          <a:p>
            <a:pPr algn="r" rtl="1"/>
            <a:r>
              <a:rPr lang="fa-IR" dirty="0" smtClean="0">
                <a:cs typeface="B Nazanin" panose="00000400000000000000" pitchFamily="2" charset="-78"/>
              </a:rPr>
              <a:t>در ورودی مقدار زاویه مورد نظر (</a:t>
            </a:r>
            <a:r>
              <a:rPr lang="en-US" dirty="0" smtClean="0">
                <a:cs typeface="B Nazanin" panose="00000400000000000000" pitchFamily="2" charset="-78"/>
              </a:rPr>
              <a:t>desired</a:t>
            </a:r>
            <a:r>
              <a:rPr lang="fa-IR" dirty="0" smtClean="0">
                <a:cs typeface="B Nazanin" panose="00000400000000000000" pitchFamily="2" charset="-78"/>
              </a:rPr>
              <a:t>) داده شده و از پین آنالوگ آردوینو متصل به پتانسیومتر فیدبک گرفته می شود. در ادامه کنترلر شامل ضریب تناسبی(</a:t>
            </a:r>
            <a:r>
              <a:rPr lang="en-US" dirty="0" smtClean="0">
                <a:cs typeface="B Nazanin" panose="00000400000000000000" pitchFamily="2" charset="-78"/>
              </a:rPr>
              <a:t>proportional</a:t>
            </a:r>
            <a:r>
              <a:rPr lang="fa-IR" dirty="0" smtClean="0">
                <a:cs typeface="B Nazanin" panose="00000400000000000000" pitchFamily="2" charset="-78"/>
              </a:rPr>
              <a:t>)، قسمت مشتق گیر</a:t>
            </a:r>
            <a:r>
              <a:rPr lang="fa-IR" dirty="0">
                <a:cs typeface="B Nazanin" panose="00000400000000000000" pitchFamily="2" charset="-78"/>
              </a:rPr>
              <a:t> </a:t>
            </a:r>
            <a:r>
              <a:rPr lang="fa-IR" dirty="0" smtClean="0">
                <a:cs typeface="B Nazanin" panose="00000400000000000000" pitchFamily="2" charset="-78"/>
              </a:rPr>
              <a:t>و بخش انتگرال گیر به همراه </a:t>
            </a:r>
            <a:r>
              <a:rPr lang="en-US" dirty="0" smtClean="0">
                <a:cs typeface="B Nazanin" panose="00000400000000000000" pitchFamily="2" charset="-78"/>
              </a:rPr>
              <a:t>anti-wind up</a:t>
            </a:r>
            <a:r>
              <a:rPr lang="fa-IR" dirty="0" smtClean="0">
                <a:cs typeface="B Nazanin" panose="00000400000000000000" pitchFamily="2" charset="-78"/>
              </a:rPr>
              <a:t> است که نحوه عملکرد </a:t>
            </a:r>
            <a:r>
              <a:rPr lang="fa-IR" dirty="0">
                <a:cs typeface="B Nazanin" panose="00000400000000000000" pitchFamily="2" charset="-78"/>
              </a:rPr>
              <a:t>بخش انتگرال گیر به همراه </a:t>
            </a:r>
            <a:r>
              <a:rPr lang="en-US" dirty="0">
                <a:cs typeface="B Nazanin" panose="00000400000000000000" pitchFamily="2" charset="-78"/>
              </a:rPr>
              <a:t>anti-wind up</a:t>
            </a:r>
            <a:r>
              <a:rPr lang="fa-IR" dirty="0">
                <a:cs typeface="B Nazanin" panose="00000400000000000000" pitchFamily="2" charset="-78"/>
              </a:rPr>
              <a:t> </a:t>
            </a:r>
            <a:r>
              <a:rPr lang="fa-IR" dirty="0" smtClean="0">
                <a:cs typeface="B Nazanin" panose="00000400000000000000" pitchFamily="2" charset="-78"/>
              </a:rPr>
              <a:t>در ادامه شرح داده می شود.</a:t>
            </a:r>
            <a:r>
              <a:rPr lang="en-US" dirty="0" smtClean="0">
                <a:cs typeface="B Nazanin" panose="00000400000000000000" pitchFamily="2" charset="-78"/>
              </a:rPr>
              <a:t> </a:t>
            </a:r>
            <a:r>
              <a:rPr lang="fa-IR" dirty="0" smtClean="0">
                <a:cs typeface="B Nazanin" panose="00000400000000000000" pitchFamily="2" charset="-78"/>
              </a:rPr>
              <a:t>همچنین در انتهای بلوک دیاگرام علاوه بر مقدار زاویه خروجی کنترلر ، برای مشخص کردن جهت چرخش موتور از بلوک </a:t>
            </a:r>
            <a:r>
              <a:rPr lang="en-US" dirty="0" smtClean="0">
                <a:cs typeface="B Nazanin" panose="00000400000000000000" pitchFamily="2" charset="-78"/>
              </a:rPr>
              <a:t>sign </a:t>
            </a:r>
            <a:r>
              <a:rPr lang="fa-IR" dirty="0">
                <a:cs typeface="B Nazanin" panose="00000400000000000000" pitchFamily="2" charset="-78"/>
              </a:rPr>
              <a:t> </a:t>
            </a:r>
            <a:r>
              <a:rPr lang="fa-IR" dirty="0" smtClean="0">
                <a:cs typeface="B Nazanin" panose="00000400000000000000" pitchFamily="2" charset="-78"/>
              </a:rPr>
              <a:t>با </a:t>
            </a:r>
            <a:r>
              <a:rPr lang="en-US" dirty="0" smtClean="0">
                <a:cs typeface="B Nazanin" panose="00000400000000000000" pitchFamily="2" charset="-78"/>
              </a:rPr>
              <a:t>offset</a:t>
            </a:r>
            <a:r>
              <a:rPr lang="fa-IR" dirty="0" smtClean="0">
                <a:cs typeface="B Nazanin" panose="00000400000000000000" pitchFamily="2" charset="-78"/>
              </a:rPr>
              <a:t> </a:t>
            </a:r>
            <a:r>
              <a:rPr lang="fa-IR" dirty="0" smtClean="0">
                <a:cs typeface="B Nazanin" panose="00000400000000000000" pitchFamily="2" charset="-78"/>
              </a:rPr>
              <a:t>استفاده کردیم تا برای یک جهت به دو پین مربوطه صفر و یک ارسال کرده و برای جهت دیگر معکوس آن ارسال شود.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611" y="2713008"/>
            <a:ext cx="6924137" cy="3894827"/>
          </a:xfrm>
          <a:prstGeom prst="rect">
            <a:avLst/>
          </a:prstGeom>
        </p:spPr>
      </p:pic>
    </p:spTree>
    <p:extLst>
      <p:ext uri="{BB962C8B-B14F-4D97-AF65-F5344CB8AC3E}">
        <p14:creationId xmlns:p14="http://schemas.microsoft.com/office/powerpoint/2010/main" val="245833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0242"/>
          </a:xfrm>
        </p:spPr>
        <p:txBody>
          <a:bodyPr/>
          <a:lstStyle/>
          <a:p>
            <a:pPr algn="r" rtl="1"/>
            <a:r>
              <a:rPr lang="fa-IR" dirty="0" smtClean="0">
                <a:solidFill>
                  <a:srgbClr val="002060"/>
                </a:solidFill>
                <a:cs typeface="B Nazanin" panose="00000400000000000000" pitchFamily="2" charset="-78"/>
              </a:rPr>
              <a:t>نحوه عملکرد </a:t>
            </a:r>
            <a:r>
              <a:rPr lang="en-US" dirty="0" smtClean="0">
                <a:solidFill>
                  <a:srgbClr val="002060"/>
                </a:solidFill>
                <a:cs typeface="B Nazanin" panose="00000400000000000000" pitchFamily="2" charset="-78"/>
              </a:rPr>
              <a:t>Anti-wind up</a:t>
            </a:r>
            <a:r>
              <a:rPr lang="fa-IR" dirty="0" smtClean="0">
                <a:solidFill>
                  <a:srgbClr val="002060"/>
                </a:solidFill>
                <a:cs typeface="B Nazanin" panose="00000400000000000000" pitchFamily="2" charset="-78"/>
              </a:rPr>
              <a:t>:</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319843"/>
            <a:ext cx="8596668" cy="4471357"/>
          </a:xfrm>
        </p:spPr>
        <p:txBody>
          <a:bodyPr>
            <a:normAutofit/>
          </a:bodyPr>
          <a:lstStyle/>
          <a:p>
            <a:pPr marL="0" indent="0" algn="r" rtl="1">
              <a:buNone/>
            </a:pPr>
            <a:r>
              <a:rPr lang="fa-IR" sz="2000" dirty="0">
                <a:cs typeface="B Nazanin" pitchFamily="2" charset="-78"/>
              </a:rPr>
              <a:t>در بسیاری از فرآیندها فرمان کنترل کننده از سقف اشباع بالاتر می </a:t>
            </a:r>
            <a:r>
              <a:rPr lang="fa-IR" sz="2000" dirty="0" smtClean="0">
                <a:cs typeface="B Nazanin" pitchFamily="2" charset="-78"/>
              </a:rPr>
              <a:t>رود و </a:t>
            </a:r>
            <a:r>
              <a:rPr lang="fa-IR" sz="2000" dirty="0">
                <a:cs typeface="B Nazanin" pitchFamily="2" charset="-78"/>
              </a:rPr>
              <a:t>چون کنترل کننده ها دارای محدویت می باشد در عمل حلقه فیدبک کارایی خود را از دست می </a:t>
            </a:r>
            <a:r>
              <a:rPr lang="fa-IR" sz="2000" dirty="0" smtClean="0">
                <a:cs typeface="B Nazanin" pitchFamily="2" charset="-78"/>
              </a:rPr>
              <a:t>دهد. </a:t>
            </a:r>
          </a:p>
          <a:p>
            <a:pPr marL="0" indent="0" algn="r" rtl="1">
              <a:buNone/>
            </a:pPr>
            <a:r>
              <a:rPr lang="fa-IR" sz="2000" dirty="0" smtClean="0">
                <a:cs typeface="B Nazanin" pitchFamily="2" charset="-78"/>
              </a:rPr>
              <a:t>عاملی </a:t>
            </a:r>
            <a:r>
              <a:rPr lang="fa-IR" sz="2000" dirty="0">
                <a:cs typeface="B Nazanin" pitchFamily="2" charset="-78"/>
              </a:rPr>
              <a:t>که بیشترین تاثیر در به اشباع رفتن کنترل کننده دارد ترم انتگرال گیر کنترل کننده می باشد. بخاطر عمل انتگرال گیری، خطا روی هم انباشته شده و ممکن است از حد اشباع عبور کند. به این فرآیند جمع شوندگی یا </a:t>
            </a:r>
            <a:r>
              <a:rPr lang="en-US" sz="2000" dirty="0">
                <a:cs typeface="B Nazanin" pitchFamily="2" charset="-78"/>
              </a:rPr>
              <a:t>Windup </a:t>
            </a:r>
            <a:r>
              <a:rPr lang="fa-IR" sz="2000" dirty="0">
                <a:cs typeface="B Nazanin" pitchFamily="2" charset="-78"/>
              </a:rPr>
              <a:t>گفته می </a:t>
            </a:r>
            <a:r>
              <a:rPr lang="fa-IR" sz="2000" dirty="0" smtClean="0">
                <a:cs typeface="B Nazanin" pitchFamily="2" charset="-78"/>
              </a:rPr>
              <a:t>شود.</a:t>
            </a:r>
          </a:p>
          <a:p>
            <a:pPr marL="0" indent="0" algn="r" rtl="1">
              <a:buNone/>
            </a:pPr>
            <a:r>
              <a:rPr lang="fa-IR" sz="2000" dirty="0" smtClean="0">
                <a:cs typeface="B Nazanin" pitchFamily="2" charset="-78"/>
              </a:rPr>
              <a:t> اگر </a:t>
            </a:r>
            <a:r>
              <a:rPr lang="fa-IR" sz="2000" dirty="0">
                <a:cs typeface="B Nazanin" pitchFamily="2" charset="-78"/>
              </a:rPr>
              <a:t>جلوی جمع شوندگی گرفته نشود چون زمان زیادی نیاز است تا خطای منفی جمع گردد و اثر جمع شوندگی را از بین ببرد پاسخ سیستم خیلی کند شود </a:t>
            </a:r>
            <a:r>
              <a:rPr lang="fa-IR" sz="2000" dirty="0" smtClean="0">
                <a:cs typeface="B Nazanin" pitchFamily="2" charset="-78"/>
              </a:rPr>
              <a:t>و ناپایدار می شود. در این حالت  </a:t>
            </a:r>
            <a:r>
              <a:rPr lang="fa-IR" sz="2000" dirty="0">
                <a:cs typeface="B Nazanin" pitchFamily="2" charset="-78"/>
              </a:rPr>
              <a:t>کنترل کننده نمی تواند ورودی را دنبال کند.</a:t>
            </a:r>
            <a:br>
              <a:rPr lang="fa-IR" sz="2000" dirty="0">
                <a:cs typeface="B Nazanin" pitchFamily="2" charset="-78"/>
              </a:rPr>
            </a:br>
            <a:r>
              <a:rPr lang="fa-IR" sz="2000" dirty="0">
                <a:cs typeface="B Nazanin" pitchFamily="2" charset="-78"/>
              </a:rPr>
              <a:t>روش های زیادی برای جلوگیری از جمع شوندگی </a:t>
            </a:r>
            <a:r>
              <a:rPr lang="fa-IR" sz="2000" dirty="0" smtClean="0">
                <a:cs typeface="B Nazanin" pitchFamily="2" charset="-78"/>
              </a:rPr>
              <a:t>(</a:t>
            </a:r>
            <a:r>
              <a:rPr lang="en-US" sz="2000" dirty="0" smtClean="0">
                <a:cs typeface="B Nazanin" pitchFamily="2" charset="-78"/>
              </a:rPr>
              <a:t>Anti-wind up</a:t>
            </a:r>
            <a:r>
              <a:rPr lang="fa-IR" sz="2000" dirty="0" smtClean="0">
                <a:cs typeface="B Nazanin" pitchFamily="2" charset="-78"/>
              </a:rPr>
              <a:t>) ارائه </a:t>
            </a:r>
            <a:r>
              <a:rPr lang="fa-IR" sz="2000" dirty="0">
                <a:cs typeface="B Nazanin" pitchFamily="2" charset="-78"/>
              </a:rPr>
              <a:t>شده است که به دو صورت آنالوگ و دیجیتال قابل پیاده سازی می باشد</a:t>
            </a:r>
            <a:r>
              <a:rPr lang="fa-IR" sz="2000" dirty="0" smtClean="0">
                <a:cs typeface="B Nazanin" pitchFamily="2" charset="-78"/>
              </a:rPr>
              <a:t>. </a:t>
            </a:r>
          </a:p>
          <a:p>
            <a:pPr marL="0" indent="0" algn="r" rtl="1">
              <a:buNone/>
            </a:pPr>
            <a:r>
              <a:rPr lang="fa-IR" sz="2000" dirty="0" smtClean="0">
                <a:cs typeface="B Nazanin" pitchFamily="2" charset="-78"/>
              </a:rPr>
              <a:t>‫</a:t>
            </a:r>
            <a:r>
              <a:rPr lang="fa-IR" sz="2000" dirty="0">
                <a:cs typeface="B Nazanin" pitchFamily="2" charset="-78"/>
              </a:rPr>
              <a:t>ایده اصلی تمام روش های </a:t>
            </a:r>
            <a:r>
              <a:rPr lang="en-US" sz="2000" dirty="0">
                <a:cs typeface="B Nazanin" pitchFamily="2" charset="-78"/>
              </a:rPr>
              <a:t>Anti-windup </a:t>
            </a:r>
            <a:r>
              <a:rPr lang="fa-IR" sz="2000" dirty="0">
                <a:cs typeface="B Nazanin" pitchFamily="2" charset="-78"/>
              </a:rPr>
              <a:t>این است که زمانی که کنترل کننده به اشباع می رود، چون انتگرال گیری از خطا تاثیری ندارد پس بهتر است که انتگرال گیر خاموش شود. بصورت دیجیتالی کافی است که اگر مقدار خروجی کنترل کننده از ماکزیمم خود بیشتر شد مقدار انتگرال گیر را صفر کنیم.‬‬</a:t>
            </a:r>
            <a:endParaRPr lang="fa-IR" sz="2000" dirty="0" smtClean="0">
              <a:cs typeface="B Nazanin" panose="00000400000000000000" pitchFamily="2" charset="-78"/>
            </a:endParaRPr>
          </a:p>
        </p:txBody>
      </p:sp>
    </p:spTree>
    <p:extLst>
      <p:ext uri="{BB962C8B-B14F-4D97-AF65-F5344CB8AC3E}">
        <p14:creationId xmlns:p14="http://schemas.microsoft.com/office/powerpoint/2010/main" val="106882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0242"/>
          </a:xfrm>
        </p:spPr>
        <p:txBody>
          <a:bodyPr/>
          <a:lstStyle/>
          <a:p>
            <a:pPr algn="r" rtl="1"/>
            <a:r>
              <a:rPr lang="fa-IR" dirty="0" smtClean="0">
                <a:solidFill>
                  <a:srgbClr val="002060"/>
                </a:solidFill>
                <a:cs typeface="B Nazanin" panose="00000400000000000000" pitchFamily="2" charset="-78"/>
              </a:rPr>
              <a:t>به دست آوردن ضرایب کنترل کننده:</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319843"/>
            <a:ext cx="8596668" cy="2536165"/>
          </a:xfrm>
        </p:spPr>
        <p:txBody>
          <a:bodyPr>
            <a:normAutofit/>
          </a:bodyPr>
          <a:lstStyle/>
          <a:p>
            <a:pPr algn="just" rtl="1"/>
            <a:r>
              <a:rPr lang="fa-IR" dirty="0" smtClean="0">
                <a:cs typeface="B Nazanin" panose="00000400000000000000" pitchFamily="2" charset="-78"/>
              </a:rPr>
              <a:t>پس از تکمیل بلوک دیاگرام اتصالات موتور، درایور، منبع تغذیه و برد آردوینو را برقرار کرده و سپس با تست کردن بر روی موتور و مشاهده رفتار آن به ازای مقادیر مختلف ضرایب کنترل کننده، سعی می کنیم تا بهترین ضرایب را به دست آوردیم به طوری که سرعت موتور و خطای حالت دائم آن مناسب باشد و اورشوت ناچیزی داشته باشد.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330" y="2351956"/>
            <a:ext cx="7208675" cy="3660655"/>
          </a:xfrm>
          <a:prstGeom prst="rect">
            <a:avLst/>
          </a:prstGeom>
        </p:spPr>
      </p:pic>
    </p:spTree>
    <p:extLst>
      <p:ext uri="{BB962C8B-B14F-4D97-AF65-F5344CB8AC3E}">
        <p14:creationId xmlns:p14="http://schemas.microsoft.com/office/powerpoint/2010/main" val="389232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0242"/>
          </a:xfrm>
        </p:spPr>
        <p:txBody>
          <a:bodyPr/>
          <a:lstStyle/>
          <a:p>
            <a:pPr algn="r" rtl="1"/>
            <a:r>
              <a:rPr lang="fa-IR" dirty="0">
                <a:solidFill>
                  <a:srgbClr val="002060"/>
                </a:solidFill>
                <a:cs typeface="B Nazanin" panose="00000400000000000000" pitchFamily="2" charset="-78"/>
              </a:rPr>
              <a:t>به دست آوردن ضرایب کنترل کننده:</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319843"/>
            <a:ext cx="8596668" cy="2337758"/>
          </a:xfrm>
        </p:spPr>
        <p:txBody>
          <a:bodyPr>
            <a:normAutofit/>
          </a:bodyPr>
          <a:lstStyle/>
          <a:p>
            <a:pPr algn="just" rtl="1"/>
            <a:r>
              <a:rPr lang="fa-IR" dirty="0" smtClean="0">
                <a:cs typeface="B Nazanin" panose="00000400000000000000" pitchFamily="2" charset="-78"/>
              </a:rPr>
              <a:t>در این کنترلر ابتدا ضریب تناسبی را افزایش می دهیم تا سیستم به پاسخ برسد اما دارای نوسان و اورشوت خواهد بود که در ادامه برای افزایش سرعت سیستم و از بین بردن نوسانات و کاهش خطای دائم ضرایب مشتق گیر و انتگرال گیر را تنظیم می کنیم.</a:t>
            </a:r>
          </a:p>
          <a:p>
            <a:pPr algn="just" rtl="1"/>
            <a:r>
              <a:rPr lang="fa-IR" dirty="0" smtClean="0">
                <a:cs typeface="B Nazanin" panose="00000400000000000000" pitchFamily="2" charset="-78"/>
              </a:rPr>
              <a:t>با مشاهده نحوه عملکرد پتانسیومتر و موتور و با تنظیم و تست ضرایب مختلف و با در نظر گرفتن ناحیه </a:t>
            </a:r>
            <a:r>
              <a:rPr lang="fa-IR" dirty="0">
                <a:cs typeface="B Nazanin" panose="00000400000000000000" pitchFamily="2" charset="-78"/>
              </a:rPr>
              <a:t>مرده (</a:t>
            </a:r>
            <a:r>
              <a:rPr lang="en-US" dirty="0">
                <a:cs typeface="B Nazanin" panose="00000400000000000000" pitchFamily="2" charset="-78"/>
              </a:rPr>
              <a:t>Dead zone</a:t>
            </a:r>
            <a:r>
              <a:rPr lang="fa-IR" dirty="0">
                <a:cs typeface="B Nazanin" panose="00000400000000000000" pitchFamily="2" charset="-78"/>
              </a:rPr>
              <a:t>) </a:t>
            </a:r>
            <a:r>
              <a:rPr lang="fa-IR" dirty="0" smtClean="0">
                <a:cs typeface="B Nazanin" panose="00000400000000000000" pitchFamily="2" charset="-78"/>
              </a:rPr>
              <a:t>موتور و پتانسیومتر و </a:t>
            </a:r>
            <a:r>
              <a:rPr lang="fa-IR" dirty="0" smtClean="0">
                <a:cs typeface="B Nazanin" panose="00000400000000000000" pitchFamily="2" charset="-78"/>
              </a:rPr>
              <a:t>ناحیه اشباع می توان ضرایب کنترلر را به نحوی به دست آورد تا ربات </a:t>
            </a:r>
            <a:r>
              <a:rPr lang="fa-IR" dirty="0">
                <a:cs typeface="B Nazanin" panose="00000400000000000000" pitchFamily="2" charset="-78"/>
              </a:rPr>
              <a:t>زاویه یا ترجکتوری مورد نظر </a:t>
            </a:r>
            <a:r>
              <a:rPr lang="fa-IR" dirty="0" smtClean="0">
                <a:cs typeface="B Nazanin" panose="00000400000000000000" pitchFamily="2" charset="-78"/>
              </a:rPr>
              <a:t>را سرعت مناسب و با اورشوت ناچیز دنبال کند.</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3361267"/>
            <a:ext cx="5902265" cy="3320024"/>
          </a:xfrm>
          <a:prstGeom prst="rect">
            <a:avLst/>
          </a:prstGeom>
        </p:spPr>
      </p:pic>
    </p:spTree>
    <p:extLst>
      <p:ext uri="{BB962C8B-B14F-4D97-AF65-F5344CB8AC3E}">
        <p14:creationId xmlns:p14="http://schemas.microsoft.com/office/powerpoint/2010/main" val="45096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5132"/>
          </a:xfrm>
        </p:spPr>
        <p:txBody>
          <a:bodyPr/>
          <a:lstStyle/>
          <a:p>
            <a:pPr algn="r" rtl="1"/>
            <a:r>
              <a:rPr lang="fa-IR" dirty="0" smtClean="0">
                <a:solidFill>
                  <a:srgbClr val="002060"/>
                </a:solidFill>
                <a:cs typeface="B Nazanin" panose="00000400000000000000" pitchFamily="2" charset="-78"/>
              </a:rPr>
              <a:t>هدف و روند پروژه</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414733"/>
            <a:ext cx="8596668" cy="4626630"/>
          </a:xfrm>
        </p:spPr>
        <p:txBody>
          <a:bodyPr/>
          <a:lstStyle/>
          <a:p>
            <a:pPr marL="0" indent="0" algn="r" rtl="1">
              <a:buNone/>
            </a:pPr>
            <a:r>
              <a:rPr lang="fa-IR" dirty="0" smtClean="0">
                <a:cs typeface="B Nazanin" panose="00000400000000000000" pitchFamily="2" charset="-78"/>
              </a:rPr>
              <a:t>ربات پروژه ما ربات سری 6 درجه آزادی </a:t>
            </a:r>
            <a:r>
              <a:rPr lang="en-US" dirty="0" smtClean="0">
                <a:cs typeface="B Nazanin" panose="00000400000000000000" pitchFamily="2" charset="-78"/>
              </a:rPr>
              <a:t>UR5</a:t>
            </a:r>
            <a:r>
              <a:rPr lang="fa-IR" dirty="0" smtClean="0">
                <a:cs typeface="B Nazanin" panose="00000400000000000000" pitchFamily="2" charset="-78"/>
              </a:rPr>
              <a:t> از شرکت </a:t>
            </a:r>
            <a:r>
              <a:rPr lang="en-US" dirty="0" smtClean="0">
                <a:cs typeface="B Nazanin" panose="00000400000000000000" pitchFamily="2" charset="-78"/>
              </a:rPr>
              <a:t>universal</a:t>
            </a:r>
            <a:r>
              <a:rPr lang="fa-IR" dirty="0" smtClean="0">
                <a:cs typeface="B Nazanin" panose="00000400000000000000" pitchFamily="2" charset="-78"/>
              </a:rPr>
              <a:t> است که در پروژه اول درس به شبیه سازی کامل آن در متلب پرداختیم و در پروژه عملی به ساخت ربات با 3 درجه آزادی اول آن می پردازیم و در ادامه با استفاده از کنترلر </a:t>
            </a:r>
            <a:r>
              <a:rPr lang="en-US" dirty="0" smtClean="0">
                <a:cs typeface="B Nazanin" panose="00000400000000000000" pitchFamily="2" charset="-78"/>
              </a:rPr>
              <a:t>error-based</a:t>
            </a:r>
            <a:r>
              <a:rPr lang="fa-IR" dirty="0" smtClean="0">
                <a:cs typeface="B Nazanin" panose="00000400000000000000" pitchFamily="2" charset="-78"/>
              </a:rPr>
              <a:t> آن را کنترل می کنیم.</a:t>
            </a:r>
          </a:p>
          <a:p>
            <a:pPr marL="0" indent="0" algn="r" rtl="1">
              <a:buNone/>
            </a:pPr>
            <a:r>
              <a:rPr lang="fa-IR" dirty="0" smtClean="0">
                <a:cs typeface="B Nazanin" panose="00000400000000000000" pitchFamily="2" charset="-78"/>
              </a:rPr>
              <a:t>مراحل این پروژه به شرح زیر می باشد:</a:t>
            </a:r>
          </a:p>
          <a:p>
            <a:pPr algn="r" rtl="1"/>
            <a:r>
              <a:rPr lang="fa-IR" dirty="0" smtClean="0">
                <a:cs typeface="B Nazanin" panose="00000400000000000000" pitchFamily="2" charset="-78"/>
              </a:rPr>
              <a:t>انتخاب نوع موتور مناسب و نحوه فیدبک گرفتن </a:t>
            </a:r>
          </a:p>
          <a:p>
            <a:pPr algn="r" rtl="1"/>
            <a:r>
              <a:rPr lang="fa-IR" dirty="0" smtClean="0">
                <a:cs typeface="B Nazanin" panose="00000400000000000000" pitchFamily="2" charset="-78"/>
              </a:rPr>
              <a:t>طراحی کامل اجزا و قسمت های ربات در نرم افزار </a:t>
            </a:r>
            <a:r>
              <a:rPr lang="en-US" dirty="0" smtClean="0">
                <a:cs typeface="B Nazanin" panose="00000400000000000000" pitchFamily="2" charset="-78"/>
              </a:rPr>
              <a:t>solidworks</a:t>
            </a:r>
            <a:r>
              <a:rPr lang="fa-IR" dirty="0" smtClean="0">
                <a:cs typeface="B Nazanin" panose="00000400000000000000" pitchFamily="2" charset="-78"/>
              </a:rPr>
              <a:t> </a:t>
            </a:r>
          </a:p>
          <a:p>
            <a:pPr algn="r" rtl="1"/>
            <a:r>
              <a:rPr lang="fa-IR" dirty="0" smtClean="0">
                <a:cs typeface="B Nazanin" panose="00000400000000000000" pitchFamily="2" charset="-78"/>
              </a:rPr>
              <a:t>پرینت سه بعدی قطعات </a:t>
            </a:r>
          </a:p>
          <a:p>
            <a:pPr algn="r" rtl="1"/>
            <a:r>
              <a:rPr lang="fa-IR" dirty="0" smtClean="0">
                <a:cs typeface="B Nazanin" panose="00000400000000000000" pitchFamily="2" charset="-78"/>
              </a:rPr>
              <a:t>خرید موتور ها و تجهیزات مورد نیاز</a:t>
            </a:r>
          </a:p>
          <a:p>
            <a:pPr algn="r" rtl="1"/>
            <a:r>
              <a:rPr lang="fa-IR" dirty="0" smtClean="0">
                <a:cs typeface="B Nazanin" panose="00000400000000000000" pitchFamily="2" charset="-78"/>
              </a:rPr>
              <a:t>ساخت ربات براساس طراحی</a:t>
            </a:r>
          </a:p>
          <a:p>
            <a:pPr algn="r" rtl="1"/>
            <a:r>
              <a:rPr lang="fa-IR" dirty="0" smtClean="0">
                <a:cs typeface="B Nazanin" panose="00000400000000000000" pitchFamily="2" charset="-78"/>
              </a:rPr>
              <a:t>برقراری ارتباط متلب با آردوینو</a:t>
            </a:r>
          </a:p>
          <a:p>
            <a:pPr algn="r" rtl="1"/>
            <a:r>
              <a:rPr lang="fa-IR" dirty="0" smtClean="0">
                <a:cs typeface="B Nazanin" panose="00000400000000000000" pitchFamily="2" charset="-78"/>
              </a:rPr>
              <a:t>ایجاد یک کنترل کننده </a:t>
            </a:r>
            <a:r>
              <a:rPr lang="en-US" dirty="0" smtClean="0">
                <a:cs typeface="B Nazanin" panose="00000400000000000000" pitchFamily="2" charset="-78"/>
              </a:rPr>
              <a:t>error_based</a:t>
            </a:r>
            <a:endParaRPr lang="fa-IR" dirty="0" smtClean="0">
              <a:cs typeface="B Nazanin" panose="00000400000000000000" pitchFamily="2" charset="-78"/>
            </a:endParaRPr>
          </a:p>
          <a:p>
            <a:pPr marL="0" indent="0" algn="r" rtl="1">
              <a:buNone/>
            </a:pPr>
            <a:endParaRPr lang="fa-IR" dirty="0" smtClean="0">
              <a:cs typeface="B Nazanin" panose="00000400000000000000" pitchFamily="2" charset="-78"/>
            </a:endParaRPr>
          </a:p>
          <a:p>
            <a:pPr algn="r" rtl="1"/>
            <a:endParaRPr lang="en-US" dirty="0">
              <a:cs typeface="B Nazanin" panose="00000400000000000000" pitchFamily="2" charset="-78"/>
            </a:endParaRPr>
          </a:p>
        </p:txBody>
      </p:sp>
      <p:pic>
        <p:nvPicPr>
          <p:cNvPr id="4" name="Picture 3"/>
          <p:cNvPicPr>
            <a:picLocks noChangeAspect="1"/>
          </p:cNvPicPr>
          <p:nvPr/>
        </p:nvPicPr>
        <p:blipFill>
          <a:blip r:embed="rId2"/>
          <a:stretch>
            <a:fillRect/>
          </a:stretch>
        </p:blipFill>
        <p:spPr>
          <a:xfrm>
            <a:off x="817711" y="2288151"/>
            <a:ext cx="2285791" cy="3753212"/>
          </a:xfrm>
          <a:prstGeom prst="rect">
            <a:avLst/>
          </a:prstGeom>
        </p:spPr>
      </p:pic>
    </p:spTree>
    <p:extLst>
      <p:ext uri="{BB962C8B-B14F-4D97-AF65-F5344CB8AC3E}">
        <p14:creationId xmlns:p14="http://schemas.microsoft.com/office/powerpoint/2010/main" val="71120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0242"/>
          </a:xfrm>
        </p:spPr>
        <p:txBody>
          <a:bodyPr/>
          <a:lstStyle/>
          <a:p>
            <a:pPr algn="r" rtl="1"/>
            <a:r>
              <a:rPr lang="fa-IR" dirty="0">
                <a:solidFill>
                  <a:srgbClr val="002060"/>
                </a:solidFill>
                <a:cs typeface="B Nazanin" panose="00000400000000000000" pitchFamily="2" charset="-78"/>
              </a:rPr>
              <a:t>به دست آوردن ضرایب کنترل کننده:</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319843"/>
            <a:ext cx="8596668" cy="2337758"/>
          </a:xfrm>
        </p:spPr>
        <p:txBody>
          <a:bodyPr>
            <a:normAutofit/>
          </a:bodyPr>
          <a:lstStyle/>
          <a:p>
            <a:pPr algn="just" rtl="1"/>
            <a:r>
              <a:rPr lang="fa-IR" dirty="0" smtClean="0">
                <a:cs typeface="B Nazanin" panose="00000400000000000000" pitchFamily="2" charset="-78"/>
              </a:rPr>
              <a:t>به دلیل وجود نویز در داده های خروجی پتانسیومتر و همچنین نبود </a:t>
            </a:r>
            <a:r>
              <a:rPr lang="en-US" dirty="0" smtClean="0">
                <a:cs typeface="B Nazanin" panose="00000400000000000000" pitchFamily="2" charset="-78"/>
              </a:rPr>
              <a:t>PCB</a:t>
            </a:r>
            <a:r>
              <a:rPr lang="fa-IR" dirty="0" smtClean="0">
                <a:cs typeface="B Nazanin" panose="00000400000000000000" pitchFamily="2" charset="-78"/>
              </a:rPr>
              <a:t> برای برقراری اتصالات به صورت مناسب و حداقل طول، نیاز است که از فیلتر در خروجی ارور استفاده کنیم. در غیر این صورت، به دلیل وجود قسمت </a:t>
            </a:r>
            <a:r>
              <a:rPr lang="en-US" dirty="0" smtClean="0">
                <a:cs typeface="B Nazanin" panose="00000400000000000000" pitchFamily="2" charset="-78"/>
              </a:rPr>
              <a:t>D</a:t>
            </a:r>
            <a:r>
              <a:rPr lang="fa-IR" dirty="0" smtClean="0">
                <a:cs typeface="B Nazanin" panose="00000400000000000000" pitchFamily="2" charset="-78"/>
              </a:rPr>
              <a:t> در کنترلر،  دیلی و نویز موجود در سیستم تقویت شده و امکان استفاده از مود </a:t>
            </a:r>
            <a:r>
              <a:rPr lang="en-US" dirty="0" smtClean="0">
                <a:cs typeface="B Nazanin" panose="00000400000000000000" pitchFamily="2" charset="-78"/>
              </a:rPr>
              <a:t>Tracking</a:t>
            </a:r>
            <a:r>
              <a:rPr lang="fa-IR" dirty="0" smtClean="0">
                <a:cs typeface="B Nazanin" panose="00000400000000000000" pitchFamily="2" charset="-78"/>
              </a:rPr>
              <a:t> وجود ندارد.</a:t>
            </a:r>
            <a:endParaRPr lang="fa-IR" dirty="0" smtClean="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548467"/>
            <a:ext cx="8963637" cy="3478812"/>
          </a:xfrm>
          <a:prstGeom prst="rect">
            <a:avLst/>
          </a:prstGeom>
        </p:spPr>
      </p:pic>
    </p:spTree>
    <p:extLst>
      <p:ext uri="{BB962C8B-B14F-4D97-AF65-F5344CB8AC3E}">
        <p14:creationId xmlns:p14="http://schemas.microsoft.com/office/powerpoint/2010/main" val="139755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9411" y="609599"/>
            <a:ext cx="6004591" cy="606725"/>
          </a:xfrm>
        </p:spPr>
        <p:txBody>
          <a:bodyPr>
            <a:normAutofit fontScale="90000"/>
          </a:bodyPr>
          <a:lstStyle/>
          <a:p>
            <a:pPr algn="r" rtl="1"/>
            <a:r>
              <a:rPr lang="fa-IR" dirty="0" smtClean="0">
                <a:solidFill>
                  <a:srgbClr val="002060"/>
                </a:solidFill>
                <a:cs typeface="B Nazanin" panose="00000400000000000000" pitchFamily="2" charset="-78"/>
              </a:rPr>
              <a:t>تست موتور برای تنظیم ضرایب:</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591" y="1694040"/>
            <a:ext cx="4697915" cy="3523436"/>
          </a:xfrm>
          <a:prstGeom prst="rect">
            <a:avLst/>
          </a:prstGeom>
        </p:spPr>
      </p:pic>
      <p:pic>
        <p:nvPicPr>
          <p:cNvPr id="4" name="IMG_525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4352" y="912961"/>
            <a:ext cx="2975484" cy="5289749"/>
          </a:xfrm>
          <a:prstGeom prst="rect">
            <a:avLst/>
          </a:prstGeom>
        </p:spPr>
      </p:pic>
    </p:spTree>
    <p:extLst>
      <p:ext uri="{BB962C8B-B14F-4D97-AF65-F5344CB8AC3E}">
        <p14:creationId xmlns:p14="http://schemas.microsoft.com/office/powerpoint/2010/main" val="287139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solidFill>
                  <a:srgbClr val="002060"/>
                </a:solidFill>
                <a:cs typeface="B Nazanin" panose="00000400000000000000" pitchFamily="2" charset="-78"/>
              </a:rPr>
              <a:t>تست موتور برای تنظیم ضرایب:</a:t>
            </a:r>
            <a:endParaRPr lang="en-US" dirty="0"/>
          </a:p>
        </p:txBody>
      </p:sp>
      <p:pic>
        <p:nvPicPr>
          <p:cNvPr id="3" name="IMG_526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40908" y="1205086"/>
            <a:ext cx="3509172" cy="4936921"/>
          </a:xfrm>
          <a:prstGeom prst="rect">
            <a:avLst/>
          </a:prstGeom>
        </p:spPr>
      </p:pic>
      <p:pic>
        <p:nvPicPr>
          <p:cNvPr id="4" name="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992586" y="1188394"/>
            <a:ext cx="3351712" cy="4953614"/>
          </a:xfrm>
          <a:prstGeom prst="rect">
            <a:avLst/>
          </a:prstGeom>
        </p:spPr>
      </p:pic>
    </p:spTree>
    <p:extLst>
      <p:ext uri="{BB962C8B-B14F-4D97-AF65-F5344CB8AC3E}">
        <p14:creationId xmlns:p14="http://schemas.microsoft.com/office/powerpoint/2010/main" val="266683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mute="1">
                <p:cTn id="13"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058" y="1922584"/>
            <a:ext cx="8596668" cy="2382125"/>
          </a:xfrm>
        </p:spPr>
        <p:txBody>
          <a:bodyPr>
            <a:noAutofit/>
          </a:bodyPr>
          <a:lstStyle/>
          <a:p>
            <a:pPr algn="ctr" rtl="1"/>
            <a:r>
              <a:rPr lang="en-US" sz="6600" b="1" dirty="0" smtClean="0">
                <a:solidFill>
                  <a:srgbClr val="002060"/>
                </a:solidFill>
                <a:latin typeface="Algerian" pitchFamily="82" charset="0"/>
                <a:cs typeface="B Nazanin" pitchFamily="2" charset="-78"/>
              </a:rPr>
              <a:t>Thank you for </a:t>
            </a:r>
            <a:br>
              <a:rPr lang="en-US" sz="6600" b="1" dirty="0" smtClean="0">
                <a:solidFill>
                  <a:srgbClr val="002060"/>
                </a:solidFill>
                <a:latin typeface="Algerian" pitchFamily="82" charset="0"/>
                <a:cs typeface="B Nazanin" pitchFamily="2" charset="-78"/>
              </a:rPr>
            </a:br>
            <a:r>
              <a:rPr lang="en-US" sz="6600" b="1" dirty="0" smtClean="0">
                <a:solidFill>
                  <a:srgbClr val="002060"/>
                </a:solidFill>
                <a:latin typeface="Algerian" pitchFamily="82" charset="0"/>
                <a:cs typeface="B Nazanin" pitchFamily="2" charset="-78"/>
              </a:rPr>
              <a:t>your attention</a:t>
            </a:r>
            <a:endParaRPr lang="en-US" sz="6600" b="1" dirty="0">
              <a:solidFill>
                <a:srgbClr val="002060"/>
              </a:solidFill>
              <a:latin typeface="Algerian" pitchFamily="82" charset="0"/>
              <a:cs typeface="B Nazanin" pitchFamily="2" charset="-78"/>
            </a:endParaRPr>
          </a:p>
        </p:txBody>
      </p:sp>
    </p:spTree>
    <p:extLst>
      <p:ext uri="{BB962C8B-B14F-4D97-AF65-F5344CB8AC3E}">
        <p14:creationId xmlns:p14="http://schemas.microsoft.com/office/powerpoint/2010/main" val="127924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62000"/>
          </a:xfrm>
        </p:spPr>
        <p:txBody>
          <a:bodyPr/>
          <a:lstStyle/>
          <a:p>
            <a:pPr algn="r" rtl="1"/>
            <a:r>
              <a:rPr lang="fa-IR" dirty="0" smtClean="0">
                <a:solidFill>
                  <a:srgbClr val="002060"/>
                </a:solidFill>
                <a:cs typeface="B Nazanin" panose="00000400000000000000" pitchFamily="2" charset="-78"/>
              </a:rPr>
              <a:t>انتخاب موتور:</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371601"/>
            <a:ext cx="8596668" cy="4669762"/>
          </a:xfrm>
        </p:spPr>
        <p:txBody>
          <a:bodyPr/>
          <a:lstStyle/>
          <a:p>
            <a:pPr marL="0" indent="0" algn="r" rtl="1">
              <a:buNone/>
            </a:pPr>
            <a:r>
              <a:rPr lang="fa-IR" dirty="0" smtClean="0">
                <a:cs typeface="B Nazanin" panose="00000400000000000000" pitchFamily="2" charset="-78"/>
              </a:rPr>
              <a:t>موتور مورد نظر برای این پروژه سروو موتور </a:t>
            </a:r>
            <a:r>
              <a:rPr lang="en-US" dirty="0" smtClean="0">
                <a:cs typeface="B Nazanin" panose="00000400000000000000" pitchFamily="2" charset="-78"/>
              </a:rPr>
              <a:t>MG 996R</a:t>
            </a:r>
            <a:r>
              <a:rPr lang="fa-IR" dirty="0" smtClean="0">
                <a:cs typeface="B Nazanin" panose="00000400000000000000" pitchFamily="2" charset="-78"/>
              </a:rPr>
              <a:t> دنده فلزی 360 درجه دارای پتانسیومتر است.</a:t>
            </a:r>
          </a:p>
          <a:p>
            <a:pPr marL="0" indent="0" algn="r" rtl="1">
              <a:buNone/>
            </a:pPr>
            <a:r>
              <a:rPr lang="fa-IR" dirty="0" smtClean="0">
                <a:cs typeface="B Nazanin" panose="00000400000000000000" pitchFamily="2" charset="-78"/>
              </a:rPr>
              <a:t>این موتور دارای مشخصات زیر می باشد که مقدار گشتاور، ابعاد و جرم آن برای پروژه مناسب می باشد:</a:t>
            </a:r>
          </a:p>
          <a:p>
            <a:pPr marL="0" indent="0" algn="r" rtl="1">
              <a:buNone/>
            </a:pPr>
            <a:r>
              <a:rPr lang="fa-IR" dirty="0">
                <a:cs typeface="B Nazanin" panose="00000400000000000000" pitchFamily="2" charset="-78"/>
              </a:rPr>
              <a:t>برای فیدبک گرفتن از سروو موتور ها از پتانسیومتر داخل </a:t>
            </a:r>
            <a:r>
              <a:rPr lang="fa-IR" dirty="0" smtClean="0">
                <a:cs typeface="B Nazanin" panose="00000400000000000000" pitchFamily="2" charset="-78"/>
              </a:rPr>
              <a:t>آن ها </a:t>
            </a:r>
            <a:r>
              <a:rPr lang="fa-IR" dirty="0">
                <a:cs typeface="B Nazanin" panose="00000400000000000000" pitchFamily="2" charset="-78"/>
              </a:rPr>
              <a:t>استفاده می </a:t>
            </a:r>
            <a:r>
              <a:rPr lang="fa-IR" dirty="0" smtClean="0">
                <a:cs typeface="B Nazanin" panose="00000400000000000000" pitchFamily="2" charset="-78"/>
              </a:rPr>
              <a:t>کنیم.</a:t>
            </a:r>
            <a:endParaRPr lang="en-US" dirty="0">
              <a:cs typeface="B Nazanin" panose="00000400000000000000" pitchFamily="2" charset="-78"/>
            </a:endParaRPr>
          </a:p>
          <a:p>
            <a:pPr marL="0" indent="0" algn="r" rtl="1">
              <a:buNone/>
            </a:pPr>
            <a:endParaRPr lang="fa-IR" dirty="0" smtClean="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262" y="2671359"/>
            <a:ext cx="3554085" cy="3554085"/>
          </a:xfrm>
          <a:prstGeom prst="rect">
            <a:avLst/>
          </a:prstGeom>
        </p:spPr>
      </p:pic>
      <p:pic>
        <p:nvPicPr>
          <p:cNvPr id="5" name="Picture 4"/>
          <p:cNvPicPr>
            <a:picLocks noChangeAspect="1"/>
          </p:cNvPicPr>
          <p:nvPr/>
        </p:nvPicPr>
        <p:blipFill>
          <a:blip r:embed="rId3"/>
          <a:stretch>
            <a:fillRect/>
          </a:stretch>
        </p:blipFill>
        <p:spPr>
          <a:xfrm>
            <a:off x="798103" y="2671359"/>
            <a:ext cx="2620173" cy="3191712"/>
          </a:xfrm>
          <a:prstGeom prst="rect">
            <a:avLst/>
          </a:prstGeom>
        </p:spPr>
      </p:pic>
    </p:spTree>
    <p:extLst>
      <p:ext uri="{BB962C8B-B14F-4D97-AF65-F5344CB8AC3E}">
        <p14:creationId xmlns:p14="http://schemas.microsoft.com/office/powerpoint/2010/main" val="19670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5132"/>
          </a:xfrm>
        </p:spPr>
        <p:txBody>
          <a:bodyPr/>
          <a:lstStyle/>
          <a:p>
            <a:pPr algn="r" rtl="1"/>
            <a:r>
              <a:rPr lang="fa-IR" dirty="0" smtClean="0">
                <a:solidFill>
                  <a:srgbClr val="002060"/>
                </a:solidFill>
                <a:cs typeface="B Nazanin" panose="00000400000000000000" pitchFamily="2" charset="-78"/>
              </a:rPr>
              <a:t>طراحی اجزای ربات در </a:t>
            </a:r>
            <a:r>
              <a:rPr lang="en-US" dirty="0" smtClean="0">
                <a:solidFill>
                  <a:srgbClr val="002060"/>
                </a:solidFill>
                <a:cs typeface="B Nazanin" panose="00000400000000000000" pitchFamily="2" charset="-78"/>
              </a:rPr>
              <a:t>solidworks</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311215"/>
            <a:ext cx="8596668" cy="4730147"/>
          </a:xfrm>
        </p:spPr>
        <p:txBody>
          <a:bodyPr/>
          <a:lstStyle/>
          <a:p>
            <a:pPr marL="0" indent="0" algn="r" rtl="1">
              <a:buNone/>
            </a:pPr>
            <a:r>
              <a:rPr lang="fa-IR" dirty="0" smtClean="0">
                <a:cs typeface="B Nazanin" panose="00000400000000000000" pitchFamily="2" charset="-78"/>
              </a:rPr>
              <a:t>با استفاده از نرم افزار </a:t>
            </a:r>
            <a:r>
              <a:rPr lang="en-US" dirty="0" smtClean="0">
                <a:cs typeface="B Nazanin" panose="00000400000000000000" pitchFamily="2" charset="-78"/>
              </a:rPr>
              <a:t>solidworks</a:t>
            </a:r>
            <a:r>
              <a:rPr lang="fa-IR" dirty="0" smtClean="0">
                <a:cs typeface="B Nazanin" panose="00000400000000000000" pitchFamily="2" charset="-78"/>
              </a:rPr>
              <a:t> قسمت های مختلف ربات را با جزئیات کامل طراحی می کنیم. این طراحی شامل یک بیس برای ربات است که موتور اول زیر آن قرار می گیرد. در ادامه آن نیز لینک های دوم و سوم قرار می گیرند. همچنین محل قرار گیری بلبرینگ ها، شفت ها و سایر اتصالات نیز به طور دقیق مشخص می شوند.</a:t>
            </a:r>
            <a:endParaRPr lang="en-US" dirty="0" smtClean="0">
              <a:cs typeface="B Nazanin" panose="00000400000000000000" pitchFamily="2" charset="-78"/>
            </a:endParaRPr>
          </a:p>
          <a:p>
            <a:pPr marL="0" indent="0" algn="r" rtl="1">
              <a:buNone/>
            </a:pPr>
            <a:endParaRPr lang="fa-IR" dirty="0" smtClean="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80" y="2602621"/>
            <a:ext cx="2621787" cy="34387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152" y="2231904"/>
            <a:ext cx="2483357" cy="38842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574" y="2425999"/>
            <a:ext cx="3366071" cy="3496035"/>
          </a:xfrm>
          <a:prstGeom prst="rect">
            <a:avLst/>
          </a:prstGeom>
        </p:spPr>
      </p:pic>
    </p:spTree>
    <p:extLst>
      <p:ext uri="{BB962C8B-B14F-4D97-AF65-F5344CB8AC3E}">
        <p14:creationId xmlns:p14="http://schemas.microsoft.com/office/powerpoint/2010/main" val="275390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8173"/>
            <a:ext cx="8596668" cy="787879"/>
          </a:xfrm>
        </p:spPr>
        <p:txBody>
          <a:bodyPr/>
          <a:lstStyle/>
          <a:p>
            <a:pPr algn="r" rtl="1"/>
            <a:r>
              <a:rPr lang="fa-IR" dirty="0" smtClean="0">
                <a:solidFill>
                  <a:srgbClr val="002060"/>
                </a:solidFill>
                <a:cs typeface="B Nazanin" panose="00000400000000000000" pitchFamily="2" charset="-78"/>
              </a:rPr>
              <a:t>پرینت سه بعدی</a:t>
            </a:r>
            <a:r>
              <a:rPr lang="fa-IR" dirty="0">
                <a:solidFill>
                  <a:srgbClr val="002060"/>
                </a:solidFill>
                <a:cs typeface="B Nazanin" panose="00000400000000000000" pitchFamily="2" charset="-78"/>
              </a:rPr>
              <a:t> </a:t>
            </a:r>
            <a:r>
              <a:rPr lang="fa-IR" dirty="0" smtClean="0">
                <a:solidFill>
                  <a:srgbClr val="002060"/>
                </a:solidFill>
                <a:cs typeface="B Nazanin" panose="00000400000000000000" pitchFamily="2" charset="-78"/>
              </a:rPr>
              <a:t>و برش لیزری لینک ها</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996052"/>
            <a:ext cx="8596668" cy="4730147"/>
          </a:xfrm>
        </p:spPr>
        <p:txBody>
          <a:bodyPr/>
          <a:lstStyle/>
          <a:p>
            <a:pPr algn="r" rtl="1"/>
            <a:r>
              <a:rPr lang="fa-IR" dirty="0" smtClean="0">
                <a:cs typeface="B Nazanin" panose="00000400000000000000" pitchFamily="2" charset="-78"/>
              </a:rPr>
              <a:t>پس از کامل شدن طراحی ربات در نرم افزار </a:t>
            </a:r>
            <a:r>
              <a:rPr lang="en-US" dirty="0" smtClean="0">
                <a:cs typeface="B Nazanin" panose="00000400000000000000" pitchFamily="2" charset="-78"/>
              </a:rPr>
              <a:t>solidworks</a:t>
            </a:r>
            <a:r>
              <a:rPr lang="fa-IR" dirty="0" smtClean="0">
                <a:cs typeface="B Nazanin" panose="00000400000000000000" pitchFamily="2" charset="-78"/>
              </a:rPr>
              <a:t> ، لینک های مورد نظر را در نرم افزار </a:t>
            </a:r>
            <a:r>
              <a:rPr lang="en-US" dirty="0" smtClean="0">
                <a:cs typeface="B Nazanin" panose="00000400000000000000" pitchFamily="2" charset="-78"/>
              </a:rPr>
              <a:t>Cura</a:t>
            </a:r>
            <a:r>
              <a:rPr lang="fa-IR" dirty="0" smtClean="0">
                <a:cs typeface="B Nazanin" panose="00000400000000000000" pitchFamily="2" charset="-78"/>
              </a:rPr>
              <a:t> انتخاب کرده و درصد خلوص قطعات و ابعاد آن ها را نهایی می کنیم. مدت زمانی که پرینت هر قطعه طول می کشد نیز قابل مشاهده است که با درصد خلوص قطعه ارتباط دارد.</a:t>
            </a:r>
          </a:p>
          <a:p>
            <a:pPr algn="r" rtl="1"/>
            <a:r>
              <a:rPr lang="fa-IR" dirty="0" smtClean="0">
                <a:cs typeface="B Nazanin" panose="00000400000000000000" pitchFamily="2" charset="-78"/>
              </a:rPr>
              <a:t>همچنین جهت تسریع در کار، قطعات بیس ربات را به صورت پلکسی </a:t>
            </a:r>
            <a:r>
              <a:rPr lang="fa-IR" dirty="0" smtClean="0">
                <a:cs typeface="B Nazanin" panose="00000400000000000000" pitchFamily="2" charset="-78"/>
              </a:rPr>
              <a:t>لیزر می کنیم</a:t>
            </a:r>
            <a:r>
              <a:rPr lang="fa-IR" dirty="0" smtClean="0">
                <a:cs typeface="B Nazanin" panose="00000400000000000000" pitchFamily="2" charset="-78"/>
              </a:rPr>
              <a:t>.</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2375737"/>
            <a:ext cx="7503030" cy="4025063"/>
          </a:xfrm>
          <a:prstGeom prst="rect">
            <a:avLst/>
          </a:prstGeom>
        </p:spPr>
      </p:pic>
    </p:spTree>
    <p:extLst>
      <p:ext uri="{BB962C8B-B14F-4D97-AF65-F5344CB8AC3E}">
        <p14:creationId xmlns:p14="http://schemas.microsoft.com/office/powerpoint/2010/main" val="300268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1615"/>
          </a:xfrm>
        </p:spPr>
        <p:txBody>
          <a:bodyPr/>
          <a:lstStyle/>
          <a:p>
            <a:pPr algn="r" rtl="1"/>
            <a:r>
              <a:rPr lang="fa-IR" dirty="0" smtClean="0">
                <a:solidFill>
                  <a:srgbClr val="002060"/>
                </a:solidFill>
                <a:cs typeface="B Nazanin" panose="00000400000000000000" pitchFamily="2" charset="-78"/>
              </a:rPr>
              <a:t>سایر تجهیزات استفاده شده</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492370"/>
            <a:ext cx="8596668" cy="4548992"/>
          </a:xfrm>
        </p:spPr>
        <p:txBody>
          <a:bodyPr/>
          <a:lstStyle/>
          <a:p>
            <a:pPr marL="0" indent="0" algn="r" rtl="1">
              <a:buNone/>
            </a:pPr>
            <a:r>
              <a:rPr lang="fa-IR" sz="2800" b="1" dirty="0" smtClean="0">
                <a:cs typeface="B Nazanin" panose="00000400000000000000" pitchFamily="2" charset="-78"/>
              </a:rPr>
              <a:t>شفت:</a:t>
            </a:r>
          </a:p>
          <a:p>
            <a:pPr algn="r" rtl="1"/>
            <a:r>
              <a:rPr lang="fa-IR" dirty="0" smtClean="0">
                <a:cs typeface="B Nazanin" panose="00000400000000000000" pitchFamily="2" charset="-78"/>
              </a:rPr>
              <a:t>به سه عدد شفت هارد کروم به قطر 5 میلی متر نیاز داریم تا موتور ها را به لینک ها متصل کنیم. شفت های تهیه شده ساخت چین و دارای مشخصات زیر هستند:</a:t>
            </a:r>
          </a:p>
          <a:p>
            <a:pPr marL="0" indent="0" algn="r" rtl="1">
              <a:buNone/>
            </a:pPr>
            <a:endParaRPr lang="fa-IR" dirty="0" smtClean="0">
              <a:cs typeface="B Nazanin" panose="00000400000000000000" pitchFamily="2" charset="-78"/>
            </a:endParaRPr>
          </a:p>
          <a:p>
            <a:pPr marL="0" indent="0" algn="r" rtl="1">
              <a:buNone/>
            </a:pPr>
            <a:endParaRPr lang="fa-IR" dirty="0" smtClean="0">
              <a:cs typeface="B Nazanin" panose="00000400000000000000" pitchFamily="2" charset="-78"/>
            </a:endParaRPr>
          </a:p>
          <a:p>
            <a:pPr algn="r" rtl="1"/>
            <a:endParaRPr lang="fa-IR" dirty="0" smtClean="0">
              <a:cs typeface="B Nazanin" panose="00000400000000000000" pitchFamily="2" charset="-78"/>
            </a:endParaRPr>
          </a:p>
          <a:p>
            <a:pPr algn="r" rtl="1"/>
            <a:endParaRPr lang="en-US" dirty="0">
              <a:cs typeface="B Nazanin" panose="00000400000000000000" pitchFamily="2" charset="-78"/>
            </a:endParaRPr>
          </a:p>
        </p:txBody>
      </p:sp>
      <p:pic>
        <p:nvPicPr>
          <p:cNvPr id="4" name="Picture 3"/>
          <p:cNvPicPr>
            <a:picLocks noChangeAspect="1"/>
          </p:cNvPicPr>
          <p:nvPr/>
        </p:nvPicPr>
        <p:blipFill>
          <a:blip r:embed="rId2"/>
          <a:stretch>
            <a:fillRect/>
          </a:stretch>
        </p:blipFill>
        <p:spPr>
          <a:xfrm>
            <a:off x="4659769" y="2885266"/>
            <a:ext cx="4614233" cy="2723438"/>
          </a:xfrm>
          <a:prstGeom prst="rect">
            <a:avLst/>
          </a:prstGeom>
        </p:spPr>
      </p:pic>
      <p:pic>
        <p:nvPicPr>
          <p:cNvPr id="5" name="Picture 4"/>
          <p:cNvPicPr>
            <a:picLocks noChangeAspect="1"/>
          </p:cNvPicPr>
          <p:nvPr/>
        </p:nvPicPr>
        <p:blipFill>
          <a:blip r:embed="rId3"/>
          <a:stretch>
            <a:fillRect/>
          </a:stretch>
        </p:blipFill>
        <p:spPr>
          <a:xfrm>
            <a:off x="677334" y="2954083"/>
            <a:ext cx="3234366" cy="2654621"/>
          </a:xfrm>
          <a:prstGeom prst="rect">
            <a:avLst/>
          </a:prstGeom>
        </p:spPr>
      </p:pic>
      <p:pic>
        <p:nvPicPr>
          <p:cNvPr id="6" name="Picture 5"/>
          <p:cNvPicPr>
            <a:picLocks noChangeAspect="1"/>
          </p:cNvPicPr>
          <p:nvPr/>
        </p:nvPicPr>
        <p:blipFill>
          <a:blip r:embed="rId4"/>
          <a:stretch>
            <a:fillRect/>
          </a:stretch>
        </p:blipFill>
        <p:spPr>
          <a:xfrm>
            <a:off x="757487" y="5037744"/>
            <a:ext cx="3154213" cy="447820"/>
          </a:xfrm>
          <a:prstGeom prst="rect">
            <a:avLst/>
          </a:prstGeom>
        </p:spPr>
      </p:pic>
    </p:spTree>
    <p:extLst>
      <p:ext uri="{BB962C8B-B14F-4D97-AF65-F5344CB8AC3E}">
        <p14:creationId xmlns:p14="http://schemas.microsoft.com/office/powerpoint/2010/main" val="30264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75736"/>
          </a:xfrm>
        </p:spPr>
        <p:txBody>
          <a:bodyPr/>
          <a:lstStyle/>
          <a:p>
            <a:pPr algn="r" rtl="1"/>
            <a:r>
              <a:rPr lang="fa-IR" dirty="0">
                <a:solidFill>
                  <a:srgbClr val="002060"/>
                </a:solidFill>
                <a:cs typeface="B Nazanin" panose="00000400000000000000" pitchFamily="2" charset="-78"/>
              </a:rPr>
              <a:t>سایر تجهیزات استفاده شده</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449239"/>
            <a:ext cx="8596668" cy="4592124"/>
          </a:xfrm>
        </p:spPr>
        <p:txBody>
          <a:bodyPr/>
          <a:lstStyle/>
          <a:p>
            <a:pPr marL="0" indent="0" algn="r" rtl="1">
              <a:buNone/>
            </a:pPr>
            <a:r>
              <a:rPr lang="fa-IR" sz="2400" b="1" dirty="0" smtClean="0">
                <a:cs typeface="B Nazanin" panose="00000400000000000000" pitchFamily="2" charset="-78"/>
              </a:rPr>
              <a:t>کوپلینگ:</a:t>
            </a:r>
          </a:p>
          <a:p>
            <a:pPr algn="r" rtl="1"/>
            <a:endParaRPr lang="fa-IR" dirty="0" smtClean="0">
              <a:cs typeface="B Nazanin" panose="00000400000000000000" pitchFamily="2" charset="-78"/>
            </a:endParaRPr>
          </a:p>
          <a:p>
            <a:pPr algn="r" rtl="1"/>
            <a:r>
              <a:rPr lang="fa-IR" dirty="0" smtClean="0">
                <a:cs typeface="B Nazanin" panose="00000400000000000000" pitchFamily="2" charset="-78"/>
              </a:rPr>
              <a:t>به سه عدد کوپلینگ </a:t>
            </a:r>
            <a:r>
              <a:rPr lang="fa-IR" dirty="0">
                <a:cs typeface="B Nazanin" panose="00000400000000000000" pitchFamily="2" charset="-78"/>
              </a:rPr>
              <a:t>5 به </a:t>
            </a:r>
            <a:r>
              <a:rPr lang="fa-IR" dirty="0" smtClean="0">
                <a:cs typeface="B Nazanin" panose="00000400000000000000" pitchFamily="2" charset="-78"/>
              </a:rPr>
              <a:t>6 میلی متر </a:t>
            </a:r>
            <a:r>
              <a:rPr lang="fa-IR" dirty="0" smtClean="0">
                <a:cs typeface="B Nazanin" panose="00000400000000000000" pitchFamily="2" charset="-78"/>
              </a:rPr>
              <a:t>نیاز </a:t>
            </a:r>
            <a:r>
              <a:rPr lang="fa-IR" dirty="0" smtClean="0">
                <a:cs typeface="B Nazanin" panose="00000400000000000000" pitchFamily="2" charset="-78"/>
              </a:rPr>
              <a:t>داریم که دارای مشخصات زیر هستند:</a:t>
            </a:r>
          </a:p>
          <a:p>
            <a:pPr algn="r" rtl="1"/>
            <a:endParaRPr lang="fa-IR" dirty="0">
              <a:cs typeface="B Nazanin" panose="00000400000000000000" pitchFamily="2" charset="-78"/>
            </a:endParaRPr>
          </a:p>
        </p:txBody>
      </p:sp>
      <p:pic>
        <p:nvPicPr>
          <p:cNvPr id="4" name="Picture 3"/>
          <p:cNvPicPr>
            <a:picLocks noChangeAspect="1"/>
          </p:cNvPicPr>
          <p:nvPr/>
        </p:nvPicPr>
        <p:blipFill>
          <a:blip r:embed="rId2"/>
          <a:stretch>
            <a:fillRect/>
          </a:stretch>
        </p:blipFill>
        <p:spPr>
          <a:xfrm>
            <a:off x="1237441" y="2954502"/>
            <a:ext cx="2404224" cy="2688836"/>
          </a:xfrm>
          <a:prstGeom prst="rect">
            <a:avLst/>
          </a:prstGeom>
        </p:spPr>
      </p:pic>
      <p:pic>
        <p:nvPicPr>
          <p:cNvPr id="5" name="Picture 4"/>
          <p:cNvPicPr>
            <a:picLocks noChangeAspect="1"/>
          </p:cNvPicPr>
          <p:nvPr/>
        </p:nvPicPr>
        <p:blipFill>
          <a:blip r:embed="rId3"/>
          <a:stretch>
            <a:fillRect/>
          </a:stretch>
        </p:blipFill>
        <p:spPr>
          <a:xfrm>
            <a:off x="4679628" y="3117057"/>
            <a:ext cx="4594374" cy="2363726"/>
          </a:xfrm>
          <a:prstGeom prst="rect">
            <a:avLst/>
          </a:prstGeom>
        </p:spPr>
      </p:pic>
      <p:pic>
        <p:nvPicPr>
          <p:cNvPr id="6" name="Picture 5"/>
          <p:cNvPicPr>
            <a:picLocks noChangeAspect="1"/>
          </p:cNvPicPr>
          <p:nvPr/>
        </p:nvPicPr>
        <p:blipFill>
          <a:blip r:embed="rId4"/>
          <a:stretch>
            <a:fillRect/>
          </a:stretch>
        </p:blipFill>
        <p:spPr>
          <a:xfrm>
            <a:off x="1001178" y="5343962"/>
            <a:ext cx="2876749" cy="273642"/>
          </a:xfrm>
          <a:prstGeom prst="rect">
            <a:avLst/>
          </a:prstGeom>
        </p:spPr>
      </p:pic>
    </p:spTree>
    <p:extLst>
      <p:ext uri="{BB962C8B-B14F-4D97-AF65-F5344CB8AC3E}">
        <p14:creationId xmlns:p14="http://schemas.microsoft.com/office/powerpoint/2010/main" val="104387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75736"/>
          </a:xfrm>
        </p:spPr>
        <p:txBody>
          <a:bodyPr/>
          <a:lstStyle/>
          <a:p>
            <a:pPr algn="r" rtl="1"/>
            <a:r>
              <a:rPr lang="fa-IR" dirty="0">
                <a:solidFill>
                  <a:srgbClr val="002060"/>
                </a:solidFill>
                <a:cs typeface="B Nazanin" panose="00000400000000000000" pitchFamily="2" charset="-78"/>
              </a:rPr>
              <a:t>سایر تجهیزات استفاده شده</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77334" y="1449239"/>
            <a:ext cx="8596668" cy="4592124"/>
          </a:xfrm>
        </p:spPr>
        <p:txBody>
          <a:bodyPr/>
          <a:lstStyle/>
          <a:p>
            <a:pPr marL="0" indent="0" algn="r" rtl="1">
              <a:buNone/>
            </a:pPr>
            <a:r>
              <a:rPr lang="fa-IR" sz="2400" b="1" dirty="0">
                <a:cs typeface="B Nazanin" panose="00000400000000000000" pitchFamily="2" charset="-78"/>
              </a:rPr>
              <a:t>بلبرینگ </a:t>
            </a:r>
            <a:r>
              <a:rPr lang="fa-IR" sz="2400" b="1" dirty="0" smtClean="0">
                <a:cs typeface="B Nazanin" panose="00000400000000000000" pitchFamily="2" charset="-78"/>
              </a:rPr>
              <a:t>:</a:t>
            </a:r>
          </a:p>
          <a:p>
            <a:pPr algn="r" rtl="1"/>
            <a:endParaRPr lang="fa-IR" dirty="0" smtClean="0">
              <a:cs typeface="B Nazanin" panose="00000400000000000000" pitchFamily="2" charset="-78"/>
            </a:endParaRPr>
          </a:p>
          <a:p>
            <a:pPr algn="r" rtl="1"/>
            <a:r>
              <a:rPr lang="fa-IR" dirty="0" smtClean="0">
                <a:cs typeface="B Nazanin" panose="00000400000000000000" pitchFamily="2" charset="-78"/>
              </a:rPr>
              <a:t>به شش عدد بلبرینگ شیار عمیق فلنج دار </a:t>
            </a:r>
            <a:r>
              <a:rPr lang="fa-IR" dirty="0" smtClean="0">
                <a:cs typeface="B Nazanin" panose="00000400000000000000" pitchFamily="2" charset="-78"/>
              </a:rPr>
              <a:t>نیاز </a:t>
            </a:r>
            <a:r>
              <a:rPr lang="fa-IR" dirty="0" smtClean="0">
                <a:cs typeface="B Nazanin" panose="00000400000000000000" pitchFamily="2" charset="-78"/>
              </a:rPr>
              <a:t>داریم که دارای مشخصات زیر هستند:</a:t>
            </a:r>
          </a:p>
          <a:p>
            <a:pPr algn="r" rtl="1"/>
            <a:endParaRPr lang="fa-IR" dirty="0">
              <a:cs typeface="B Nazanin" panose="00000400000000000000" pitchFamily="2" charset="-78"/>
            </a:endParaRPr>
          </a:p>
        </p:txBody>
      </p:sp>
      <p:pic>
        <p:nvPicPr>
          <p:cNvPr id="6" name="Picture 5"/>
          <p:cNvPicPr>
            <a:picLocks noChangeAspect="1"/>
          </p:cNvPicPr>
          <p:nvPr/>
        </p:nvPicPr>
        <p:blipFill>
          <a:blip r:embed="rId2"/>
          <a:stretch>
            <a:fillRect/>
          </a:stretch>
        </p:blipFill>
        <p:spPr>
          <a:xfrm>
            <a:off x="1243013" y="2938373"/>
            <a:ext cx="2260889" cy="2228311"/>
          </a:xfrm>
          <a:prstGeom prst="rect">
            <a:avLst/>
          </a:prstGeom>
        </p:spPr>
      </p:pic>
      <p:pic>
        <p:nvPicPr>
          <p:cNvPr id="7" name="Picture 6"/>
          <p:cNvPicPr>
            <a:picLocks noChangeAspect="1"/>
          </p:cNvPicPr>
          <p:nvPr/>
        </p:nvPicPr>
        <p:blipFill>
          <a:blip r:embed="rId3"/>
          <a:stretch>
            <a:fillRect/>
          </a:stretch>
        </p:blipFill>
        <p:spPr>
          <a:xfrm>
            <a:off x="4324393" y="2938373"/>
            <a:ext cx="4949609" cy="2775482"/>
          </a:xfrm>
          <a:prstGeom prst="rect">
            <a:avLst/>
          </a:prstGeom>
        </p:spPr>
      </p:pic>
      <p:pic>
        <p:nvPicPr>
          <p:cNvPr id="8" name="Picture 7"/>
          <p:cNvPicPr>
            <a:picLocks noChangeAspect="1"/>
          </p:cNvPicPr>
          <p:nvPr/>
        </p:nvPicPr>
        <p:blipFill>
          <a:blip r:embed="rId4"/>
          <a:stretch>
            <a:fillRect/>
          </a:stretch>
        </p:blipFill>
        <p:spPr>
          <a:xfrm>
            <a:off x="903483" y="4907052"/>
            <a:ext cx="2939947" cy="519263"/>
          </a:xfrm>
          <a:prstGeom prst="rect">
            <a:avLst/>
          </a:prstGeom>
        </p:spPr>
      </p:pic>
    </p:spTree>
    <p:extLst>
      <p:ext uri="{BB962C8B-B14F-4D97-AF65-F5344CB8AC3E}">
        <p14:creationId xmlns:p14="http://schemas.microsoft.com/office/powerpoint/2010/main" val="362563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70066"/>
            <a:ext cx="8596668" cy="675736"/>
          </a:xfrm>
        </p:spPr>
        <p:txBody>
          <a:bodyPr/>
          <a:lstStyle/>
          <a:p>
            <a:pPr algn="r" rtl="1"/>
            <a:r>
              <a:rPr lang="fa-IR" dirty="0">
                <a:solidFill>
                  <a:srgbClr val="002060"/>
                </a:solidFill>
                <a:cs typeface="B Nazanin" panose="00000400000000000000" pitchFamily="2" charset="-78"/>
              </a:rPr>
              <a:t>سایر تجهیزات استفاده شده</a:t>
            </a:r>
            <a:endParaRPr lang="en-US" dirty="0">
              <a:solidFill>
                <a:srgbClr val="002060"/>
              </a:solidFill>
              <a:cs typeface="B Nazanin" panose="00000400000000000000" pitchFamily="2" charset="-78"/>
            </a:endParaRPr>
          </a:p>
        </p:txBody>
      </p:sp>
      <p:sp>
        <p:nvSpPr>
          <p:cNvPr id="3" name="Content Placeholder 2"/>
          <p:cNvSpPr>
            <a:spLocks noGrp="1"/>
          </p:cNvSpPr>
          <p:nvPr>
            <p:ph idx="1"/>
          </p:nvPr>
        </p:nvSpPr>
        <p:spPr>
          <a:xfrm>
            <a:off x="698541" y="999414"/>
            <a:ext cx="8596668" cy="1764701"/>
          </a:xfrm>
        </p:spPr>
        <p:txBody>
          <a:bodyPr>
            <a:normAutofit fontScale="92500"/>
          </a:bodyPr>
          <a:lstStyle/>
          <a:p>
            <a:pPr marL="0" indent="0" algn="r" rtl="1">
              <a:buNone/>
            </a:pPr>
            <a:r>
              <a:rPr lang="fa-IR" sz="2400" b="1" dirty="0" smtClean="0">
                <a:cs typeface="B Nazanin" panose="00000400000000000000" pitchFamily="2" charset="-78"/>
              </a:rPr>
              <a:t>انواع پیچ و مهره و واشر :</a:t>
            </a:r>
          </a:p>
          <a:p>
            <a:pPr algn="r" rtl="1"/>
            <a:endParaRPr lang="fa-IR" dirty="0" smtClean="0">
              <a:cs typeface="B Nazanin" panose="00000400000000000000" pitchFamily="2" charset="-78"/>
            </a:endParaRPr>
          </a:p>
          <a:p>
            <a:pPr algn="r" rtl="1"/>
            <a:r>
              <a:rPr lang="fa-IR" dirty="0" smtClean="0">
                <a:cs typeface="B Nazanin" panose="00000400000000000000" pitchFamily="2" charset="-78"/>
              </a:rPr>
              <a:t>برای اتصال </a:t>
            </a:r>
            <a:r>
              <a:rPr lang="fa-IR" dirty="0" smtClean="0">
                <a:cs typeface="B Nazanin" panose="00000400000000000000" pitchFamily="2" charset="-78"/>
              </a:rPr>
              <a:t>صفحات مربعی بیس به </a:t>
            </a:r>
            <a:r>
              <a:rPr lang="fa-IR" dirty="0" smtClean="0">
                <a:cs typeface="B Nazanin" panose="00000400000000000000" pitchFamily="2" charset="-78"/>
              </a:rPr>
              <a:t>پیچ متری با قطر 4 میلی متر </a:t>
            </a:r>
            <a:r>
              <a:rPr lang="fa-IR" dirty="0" smtClean="0">
                <a:cs typeface="B Nazanin" panose="00000400000000000000" pitchFamily="2" charset="-78"/>
              </a:rPr>
              <a:t>(</a:t>
            </a:r>
            <a:r>
              <a:rPr lang="en-US" dirty="0" smtClean="0">
                <a:cs typeface="B Nazanin" panose="00000400000000000000" pitchFamily="2" charset="-78"/>
              </a:rPr>
              <a:t>M4</a:t>
            </a:r>
            <a:r>
              <a:rPr lang="fa-IR" dirty="0" smtClean="0">
                <a:cs typeface="B Nazanin" panose="00000400000000000000" pitchFamily="2" charset="-78"/>
              </a:rPr>
              <a:t>) نیاز </a:t>
            </a:r>
            <a:r>
              <a:rPr lang="fa-IR" dirty="0" smtClean="0">
                <a:cs typeface="B Nazanin" panose="00000400000000000000" pitchFamily="2" charset="-78"/>
              </a:rPr>
              <a:t>داریم که به اندازه یک متر تهیه شده است.</a:t>
            </a:r>
          </a:p>
          <a:p>
            <a:pPr algn="r" rtl="1"/>
            <a:r>
              <a:rPr lang="fa-IR" dirty="0" smtClean="0">
                <a:cs typeface="B Nazanin" panose="00000400000000000000" pitchFamily="2" charset="-78"/>
              </a:rPr>
              <a:t>همچنین برای سایر اتصالات از پیچ و مهره و واشر به قطر 4 میلی متر به مقدار لازم استفاده می کنیم.</a:t>
            </a:r>
          </a:p>
          <a:p>
            <a:pPr algn="r" rtl="1"/>
            <a:endParaRPr lang="fa-IR" dirty="0">
              <a:cs typeface="B Nazanin" panose="00000400000000000000" pitchFamily="2" charset="-78"/>
            </a:endParaRPr>
          </a:p>
        </p:txBody>
      </p:sp>
      <p:pic>
        <p:nvPicPr>
          <p:cNvPr id="4" name="Picture 3"/>
          <p:cNvPicPr>
            <a:picLocks noChangeAspect="1"/>
          </p:cNvPicPr>
          <p:nvPr/>
        </p:nvPicPr>
        <p:blipFill>
          <a:blip r:embed="rId2"/>
          <a:stretch>
            <a:fillRect/>
          </a:stretch>
        </p:blipFill>
        <p:spPr>
          <a:xfrm>
            <a:off x="352179" y="2884912"/>
            <a:ext cx="2361848" cy="2097462"/>
          </a:xfrm>
          <a:prstGeom prst="rect">
            <a:avLst/>
          </a:prstGeom>
        </p:spPr>
      </p:pic>
      <p:pic>
        <p:nvPicPr>
          <p:cNvPr id="5" name="Picture 4"/>
          <p:cNvPicPr>
            <a:picLocks noChangeAspect="1"/>
          </p:cNvPicPr>
          <p:nvPr/>
        </p:nvPicPr>
        <p:blipFill>
          <a:blip r:embed="rId3"/>
          <a:stretch>
            <a:fillRect/>
          </a:stretch>
        </p:blipFill>
        <p:spPr>
          <a:xfrm>
            <a:off x="842624" y="5190950"/>
            <a:ext cx="1523728" cy="256715"/>
          </a:xfrm>
          <a:prstGeom prst="rect">
            <a:avLst/>
          </a:prstGeom>
        </p:spPr>
      </p:pic>
      <p:pic>
        <p:nvPicPr>
          <p:cNvPr id="9" name="Picture 8"/>
          <p:cNvPicPr>
            <a:picLocks noChangeAspect="1"/>
          </p:cNvPicPr>
          <p:nvPr/>
        </p:nvPicPr>
        <p:blipFill>
          <a:blip r:embed="rId4"/>
          <a:stretch>
            <a:fillRect/>
          </a:stretch>
        </p:blipFill>
        <p:spPr>
          <a:xfrm>
            <a:off x="2714027" y="3048922"/>
            <a:ext cx="2961709" cy="2001594"/>
          </a:xfrm>
          <a:prstGeom prst="rect">
            <a:avLst/>
          </a:prstGeom>
        </p:spPr>
      </p:pic>
      <p:pic>
        <p:nvPicPr>
          <p:cNvPr id="10" name="Picture 9"/>
          <p:cNvPicPr>
            <a:picLocks noChangeAspect="1"/>
          </p:cNvPicPr>
          <p:nvPr/>
        </p:nvPicPr>
        <p:blipFill>
          <a:blip r:embed="rId5"/>
          <a:stretch>
            <a:fillRect/>
          </a:stretch>
        </p:blipFill>
        <p:spPr>
          <a:xfrm>
            <a:off x="3038221" y="5220971"/>
            <a:ext cx="2341800" cy="282756"/>
          </a:xfrm>
          <a:prstGeom prst="rect">
            <a:avLst/>
          </a:prstGeom>
        </p:spPr>
      </p:pic>
      <p:pic>
        <p:nvPicPr>
          <p:cNvPr id="11" name="Picture 10"/>
          <p:cNvPicPr>
            <a:picLocks noChangeAspect="1"/>
          </p:cNvPicPr>
          <p:nvPr/>
        </p:nvPicPr>
        <p:blipFill>
          <a:blip r:embed="rId6"/>
          <a:stretch>
            <a:fillRect/>
          </a:stretch>
        </p:blipFill>
        <p:spPr>
          <a:xfrm>
            <a:off x="5689976" y="3199067"/>
            <a:ext cx="1825206" cy="1717011"/>
          </a:xfrm>
          <a:prstGeom prst="rect">
            <a:avLst/>
          </a:prstGeom>
        </p:spPr>
      </p:pic>
      <p:pic>
        <p:nvPicPr>
          <p:cNvPr id="12" name="Picture 11"/>
          <p:cNvPicPr>
            <a:picLocks noChangeAspect="1"/>
          </p:cNvPicPr>
          <p:nvPr/>
        </p:nvPicPr>
        <p:blipFill>
          <a:blip r:embed="rId7"/>
          <a:stretch>
            <a:fillRect/>
          </a:stretch>
        </p:blipFill>
        <p:spPr>
          <a:xfrm>
            <a:off x="5593485" y="5214526"/>
            <a:ext cx="1921697" cy="295646"/>
          </a:xfrm>
          <a:prstGeom prst="rect">
            <a:avLst/>
          </a:prstGeom>
        </p:spPr>
      </p:pic>
      <p:pic>
        <p:nvPicPr>
          <p:cNvPr id="13" name="Picture 12"/>
          <p:cNvPicPr>
            <a:picLocks noChangeAspect="1"/>
          </p:cNvPicPr>
          <p:nvPr/>
        </p:nvPicPr>
        <p:blipFill>
          <a:blip r:embed="rId8"/>
          <a:stretch>
            <a:fillRect/>
          </a:stretch>
        </p:blipFill>
        <p:spPr>
          <a:xfrm>
            <a:off x="7515182" y="3515487"/>
            <a:ext cx="1919228" cy="1361126"/>
          </a:xfrm>
          <a:prstGeom prst="rect">
            <a:avLst/>
          </a:prstGeom>
        </p:spPr>
      </p:pic>
      <p:pic>
        <p:nvPicPr>
          <p:cNvPr id="14" name="Picture 13"/>
          <p:cNvPicPr>
            <a:picLocks noChangeAspect="1"/>
          </p:cNvPicPr>
          <p:nvPr/>
        </p:nvPicPr>
        <p:blipFill>
          <a:blip r:embed="rId9"/>
          <a:stretch>
            <a:fillRect/>
          </a:stretch>
        </p:blipFill>
        <p:spPr>
          <a:xfrm>
            <a:off x="7575618" y="5241613"/>
            <a:ext cx="2035768" cy="243805"/>
          </a:xfrm>
          <a:prstGeom prst="rect">
            <a:avLst/>
          </a:prstGeom>
        </p:spPr>
      </p:pic>
    </p:spTree>
    <p:extLst>
      <p:ext uri="{BB962C8B-B14F-4D97-AF65-F5344CB8AC3E}">
        <p14:creationId xmlns:p14="http://schemas.microsoft.com/office/powerpoint/2010/main" val="412044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348</TotalTime>
  <Words>1233</Words>
  <Application>Microsoft Office PowerPoint</Application>
  <PresentationFormat>Widescreen</PresentationFormat>
  <Paragraphs>75</Paragraphs>
  <Slides>23</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Algerian</vt:lpstr>
      <vt:lpstr>Arial</vt:lpstr>
      <vt:lpstr>B Nazanin</vt:lpstr>
      <vt:lpstr>Trebuchet MS</vt:lpstr>
      <vt:lpstr>Wingdings 3</vt:lpstr>
      <vt:lpstr>Facet</vt:lpstr>
      <vt:lpstr>پروژه عملی مقدمه ای بر رباتیک</vt:lpstr>
      <vt:lpstr>هدف و روند پروژه</vt:lpstr>
      <vt:lpstr>انتخاب موتور:</vt:lpstr>
      <vt:lpstr>طراحی اجزای ربات در solidworks</vt:lpstr>
      <vt:lpstr>پرینت سه بعدی و برش لیزری لینک ها</vt:lpstr>
      <vt:lpstr>سایر تجهیزات استفاده شده</vt:lpstr>
      <vt:lpstr>سایر تجهیزات استفاده شده</vt:lpstr>
      <vt:lpstr>سایر تجهیزات استفاده شده</vt:lpstr>
      <vt:lpstr>سایر تجهیزات استفاده شده</vt:lpstr>
      <vt:lpstr>مراحل ساخت ربات:</vt:lpstr>
      <vt:lpstr>مراحل ساخت ربات:</vt:lpstr>
      <vt:lpstr>مراحل ساخت ربات:</vt:lpstr>
      <vt:lpstr>مراحل ساخت ربات:</vt:lpstr>
      <vt:lpstr>مراحل ساخت ربات:</vt:lpstr>
      <vt:lpstr>مراحل طراحی کنترل کننده:</vt:lpstr>
      <vt:lpstr>مراحل طراحی کنترل کننده:</vt:lpstr>
      <vt:lpstr>نحوه عملکرد Anti-wind up:</vt:lpstr>
      <vt:lpstr>به دست آوردن ضرایب کنترل کننده:</vt:lpstr>
      <vt:lpstr>به دست آوردن ضرایب کنترل کننده:</vt:lpstr>
      <vt:lpstr>به دست آوردن ضرایب کنترل کننده:</vt:lpstr>
      <vt:lpstr>تست موتور برای تنظیم ضرایب:</vt:lpstr>
      <vt:lpstr>تست موتور برای تنظیم ضرایب:</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پروژه عملی مقدمه ای بر رباتیک</dc:title>
  <dc:creator>Microsoft account</dc:creator>
  <cp:lastModifiedBy>Moorche</cp:lastModifiedBy>
  <cp:revision>84</cp:revision>
  <dcterms:created xsi:type="dcterms:W3CDTF">2022-07-01T11:02:54Z</dcterms:created>
  <dcterms:modified xsi:type="dcterms:W3CDTF">2022-07-03T05:53:50Z</dcterms:modified>
</cp:coreProperties>
</file>